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6" r:id="rId3"/>
    <p:sldId id="273" r:id="rId4"/>
    <p:sldId id="267" r:id="rId5"/>
    <p:sldId id="274" r:id="rId6"/>
    <p:sldId id="276" r:id="rId7"/>
    <p:sldId id="275" r:id="rId8"/>
    <p:sldId id="277" r:id="rId9"/>
    <p:sldId id="272" r:id="rId10"/>
    <p:sldId id="283" r:id="rId11"/>
    <p:sldId id="284" r:id="rId12"/>
    <p:sldId id="287" r:id="rId13"/>
    <p:sldId id="285" r:id="rId14"/>
    <p:sldId id="286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FF66FF"/>
    <a:srgbClr val="66FFFF"/>
    <a:srgbClr val="99FFCC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C8495-C67C-46AD-893F-AE783F4FB13B}" type="datetimeFigureOut">
              <a:rPr lang="ru-RU"/>
              <a:pPr>
                <a:defRPr/>
              </a:pPr>
              <a:t>25.02.2017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4F82B-F230-4D64-969A-DEB59596B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CE3E3-36A6-4750-A3FE-8EA65781B5D6}" type="datetimeFigureOut">
              <a:rPr lang="ru-RU"/>
              <a:pPr>
                <a:defRPr/>
              </a:pPr>
              <a:t>25.02.2017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B35D3-CFAC-42BD-9857-446C962EDD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1D32C-62BD-49AE-82FE-D92AA406835C}" type="datetimeFigureOut">
              <a:rPr lang="ru-RU"/>
              <a:pPr>
                <a:defRPr/>
              </a:pPr>
              <a:t>25.02.2017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51B61-25B5-41F9-835A-8255E33E49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C0A70-B244-4818-AC34-77C8B70E65AC}" type="datetimeFigureOut">
              <a:rPr lang="ru-RU"/>
              <a:pPr>
                <a:defRPr/>
              </a:pPr>
              <a:t>25.02.2017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405F2-26A9-4FC9-ADFD-CBC9E2C09A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92AD7-566D-43E2-A90F-0AD756E5EFB6}" type="datetimeFigureOut">
              <a:rPr lang="ru-RU"/>
              <a:pPr>
                <a:defRPr/>
              </a:pPr>
              <a:t>25.02.2017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911AD-9F4D-4D4B-BABA-50916105EF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8022F-03A7-4C38-AE94-922BB030420F}" type="datetimeFigureOut">
              <a:rPr lang="ru-RU"/>
              <a:pPr>
                <a:defRPr/>
              </a:pPr>
              <a:t>25.02.2017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81456-DCF5-46A7-AFF0-8EFAB61EC6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76A3B-0D73-4528-8B52-65437D8BB3A2}" type="datetimeFigureOut">
              <a:rPr lang="ru-RU"/>
              <a:pPr>
                <a:defRPr/>
              </a:pPr>
              <a:t>25.02.2017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23A68-515E-46F7-AEA8-9B880967A2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31A7C-1A1F-444B-93B2-444A385817CE}" type="datetimeFigureOut">
              <a:rPr lang="ru-RU"/>
              <a:pPr>
                <a:defRPr/>
              </a:pPr>
              <a:t>25.02.2017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5B365-8409-4ADE-A793-D48806F38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68C44-036F-4000-A750-7E4A8C66C35D}" type="datetimeFigureOut">
              <a:rPr lang="ru-RU"/>
              <a:pPr>
                <a:defRPr/>
              </a:pPr>
              <a:t>25.02.2017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39DF1-08A3-4FC9-B090-9F95F26F8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DAE81-B3B0-45F4-A746-C244C6FD51A1}" type="datetimeFigureOut">
              <a:rPr lang="ru-RU"/>
              <a:pPr>
                <a:defRPr/>
              </a:pPr>
              <a:t>25.02.2017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BE5E3-E54B-4762-8BF8-FAD43828AD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44D35-7215-44A7-BC20-9681057A4D2C}" type="datetimeFigureOut">
              <a:rPr lang="ru-RU"/>
              <a:pPr>
                <a:defRPr/>
              </a:pPr>
              <a:t>25.02.2017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FBE8E-7E49-4DC9-A318-344CC24223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F6F14A-E8F0-4E9B-9A86-53BB65C341BF}" type="datetimeFigureOut">
              <a:rPr lang="ru-RU"/>
              <a:pPr>
                <a:defRPr/>
              </a:pPr>
              <a:t>25.02.2017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B21689-D83D-4A5E-BB8B-4F65AE95F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86" r:id="rId8"/>
    <p:sldLayoutId id="2147483678" r:id="rId9"/>
    <p:sldLayoutId id="2147483677" r:id="rId10"/>
    <p:sldLayoutId id="214748367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11" Type="http://schemas.openxmlformats.org/officeDocument/2006/relationships/image" Target="../media/image23.png"/><Relationship Id="rId5" Type="http://schemas.openxmlformats.org/officeDocument/2006/relationships/image" Target="../media/image18.png"/><Relationship Id="rId10" Type="http://schemas.openxmlformats.org/officeDocument/2006/relationships/image" Target="../media/image2.pn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214554"/>
            <a:ext cx="8786874" cy="2286016"/>
          </a:xfrm>
          <a:solidFill>
            <a:srgbClr val="002060">
              <a:alpha val="55000"/>
            </a:srgbClr>
          </a:solidFill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mtClean="0"/>
              <a:t> ТОГБПОУ </a:t>
            </a:r>
            <a:br>
              <a:rPr lang="ru-RU" smtClean="0"/>
            </a:br>
            <a:r>
              <a:rPr lang="ru-RU" smtClean="0"/>
              <a:t> «Железнодорожный колледж </a:t>
            </a:r>
            <a:br>
              <a:rPr lang="ru-RU" smtClean="0"/>
            </a:br>
            <a:r>
              <a:rPr lang="ru-RU" smtClean="0"/>
              <a:t> им. В.М. Баранова»</a:t>
            </a:r>
            <a:endParaRPr lang="ru-RU"/>
          </a:p>
        </p:txBody>
      </p:sp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214313" y="142875"/>
            <a:ext cx="8786812" cy="369888"/>
          </a:xfrm>
          <a:prstGeom prst="rect">
            <a:avLst/>
          </a:prstGeom>
          <a:solidFill>
            <a:srgbClr val="002060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ОБРАЗОВАТЕЛЬНО-ПРОИЗВОДСТВЕННЫЙ КЛАСТЕР </a:t>
            </a:r>
            <a:r>
              <a:rPr lang="ru-RU">
                <a:solidFill>
                  <a:srgbClr val="66FFFF"/>
                </a:solidFill>
              </a:rPr>
              <a:t>ПРОМЫШЛЕННОСТЬ</a:t>
            </a: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214313" y="6357938"/>
            <a:ext cx="8786812" cy="369887"/>
          </a:xfrm>
          <a:prstGeom prst="rect">
            <a:avLst/>
          </a:prstGeom>
          <a:solidFill>
            <a:srgbClr val="002060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МИЧУРИНСК  2017</a:t>
            </a:r>
          </a:p>
        </p:txBody>
      </p:sp>
      <p:pic>
        <p:nvPicPr>
          <p:cNvPr id="13316" name="Рисунок 6" descr="logo-baranov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38" y="928688"/>
            <a:ext cx="18542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49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4"/>
          <p:cNvSpPr>
            <a:spLocks noChangeArrowheads="1"/>
          </p:cNvSpPr>
          <p:nvPr/>
        </p:nvSpPr>
        <p:spPr bwMode="auto">
          <a:xfrm>
            <a:off x="142875" y="857250"/>
            <a:ext cx="8643938" cy="5448300"/>
          </a:xfrm>
          <a:prstGeom prst="rect">
            <a:avLst/>
          </a:prstGeom>
          <a:solidFill>
            <a:srgbClr val="002060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u="sng"/>
              <a:t>ИННОВАЦИОННАЯ ИНФРАСТРУКТУРА:</a:t>
            </a:r>
          </a:p>
          <a:p>
            <a:pPr algn="ctr"/>
            <a:endParaRPr lang="ru-RU" sz="1000" b="1"/>
          </a:p>
          <a:p>
            <a:r>
              <a:rPr lang="ru-RU" sz="2800">
                <a:solidFill>
                  <a:srgbClr val="FF0000"/>
                </a:solidFill>
                <a:sym typeface="Wingdings" pitchFamily="2" charset="2"/>
              </a:rPr>
              <a:t></a:t>
            </a:r>
            <a:r>
              <a:rPr lang="ru-RU" sz="2800" b="1"/>
              <a:t> Центр деловой карьеры</a:t>
            </a:r>
          </a:p>
          <a:p>
            <a:endParaRPr lang="ru-RU" sz="1000" b="1"/>
          </a:p>
          <a:p>
            <a:r>
              <a:rPr lang="ru-RU" sz="2800">
                <a:solidFill>
                  <a:srgbClr val="FF0000"/>
                </a:solidFill>
                <a:sym typeface="Wingdings" pitchFamily="2" charset="2"/>
              </a:rPr>
              <a:t></a:t>
            </a:r>
            <a:r>
              <a:rPr lang="ru-RU" sz="2800" b="1"/>
              <a:t> Социокультурный центр</a:t>
            </a:r>
          </a:p>
          <a:p>
            <a:endParaRPr lang="ru-RU" sz="1000" b="1"/>
          </a:p>
          <a:p>
            <a:r>
              <a:rPr lang="ru-RU" sz="2800">
                <a:solidFill>
                  <a:srgbClr val="FF0000"/>
                </a:solidFill>
                <a:sym typeface="Wingdings" pitchFamily="2" charset="2"/>
              </a:rPr>
              <a:t></a:t>
            </a:r>
            <a:r>
              <a:rPr lang="ru-RU" sz="2800" b="1"/>
              <a:t> АНО «Центр молодежных инициатив»</a:t>
            </a:r>
          </a:p>
          <a:p>
            <a:endParaRPr lang="ru-RU" sz="1000" b="1"/>
          </a:p>
          <a:p>
            <a:r>
              <a:rPr lang="ru-RU" sz="2800">
                <a:solidFill>
                  <a:srgbClr val="FF0000"/>
                </a:solidFill>
                <a:sym typeface="Wingdings" pitchFamily="2" charset="2"/>
              </a:rPr>
              <a:t></a:t>
            </a:r>
            <a:r>
              <a:rPr lang="ru-RU" sz="2800" b="1"/>
              <a:t> Областная площадка по дуальному</a:t>
            </a:r>
          </a:p>
          <a:p>
            <a:r>
              <a:rPr lang="ru-RU" sz="2800" b="1"/>
              <a:t>    образованию</a:t>
            </a:r>
          </a:p>
          <a:p>
            <a:r>
              <a:rPr lang="ru-RU" sz="2800">
                <a:solidFill>
                  <a:srgbClr val="FF0000"/>
                </a:solidFill>
                <a:sym typeface="Wingdings" pitchFamily="2" charset="2"/>
              </a:rPr>
              <a:t></a:t>
            </a:r>
            <a:r>
              <a:rPr lang="ru-RU" sz="2800" b="1"/>
              <a:t> Областная площадка по перспективным</a:t>
            </a:r>
          </a:p>
          <a:p>
            <a:r>
              <a:rPr lang="ru-RU" sz="2800" b="1"/>
              <a:t>    профессиям - ТОП-50</a:t>
            </a:r>
          </a:p>
          <a:p>
            <a:r>
              <a:rPr lang="ru-RU" sz="2800">
                <a:solidFill>
                  <a:srgbClr val="FF0000"/>
                </a:solidFill>
                <a:sym typeface="Wingdings" pitchFamily="2" charset="2"/>
              </a:rPr>
              <a:t></a:t>
            </a:r>
            <a:r>
              <a:rPr lang="ru-RU" sz="2800" b="1"/>
              <a:t> Современная учебно-лабораторная база </a:t>
            </a:r>
          </a:p>
          <a:p>
            <a:r>
              <a:rPr lang="ru-RU" sz="2800" b="1"/>
              <a:t>    по стандартам «Молодые Профессионалы»</a:t>
            </a:r>
          </a:p>
          <a:p>
            <a:r>
              <a:rPr lang="ru-RU" sz="2800" b="1"/>
              <a:t>    Worldskills Russia</a:t>
            </a:r>
          </a:p>
        </p:txBody>
      </p:sp>
      <p:grpSp>
        <p:nvGrpSpPr>
          <p:cNvPr id="22530" name="Группа 5"/>
          <p:cNvGrpSpPr>
            <a:grpSpLocks/>
          </p:cNvGrpSpPr>
          <p:nvPr/>
        </p:nvGrpSpPr>
        <p:grpSpPr bwMode="auto">
          <a:xfrm>
            <a:off x="142875" y="0"/>
            <a:ext cx="8929688" cy="6827838"/>
            <a:chOff x="142875" y="0"/>
            <a:chExt cx="8929688" cy="6827838"/>
          </a:xfrm>
        </p:grpSpPr>
        <p:sp>
          <p:nvSpPr>
            <p:cNvPr id="22531" name="TextBox 3"/>
            <p:cNvSpPr txBox="1">
              <a:spLocks noChangeArrowheads="1"/>
            </p:cNvSpPr>
            <p:nvPr/>
          </p:nvSpPr>
          <p:spPr bwMode="auto">
            <a:xfrm>
              <a:off x="142875" y="6488113"/>
              <a:ext cx="8858250" cy="339725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600"/>
                <a:t>ОБРАЗОВАТЕЛЬНО-ПРОИЗВОДСТВЕННЫЙ КЛАСТЕР </a:t>
              </a:r>
              <a:r>
                <a:rPr lang="ru-RU" sz="1600">
                  <a:solidFill>
                    <a:srgbClr val="66FFFF"/>
                  </a:solidFill>
                </a:rPr>
                <a:t>ПРОМЫШЛЕННОСТЬ</a:t>
              </a:r>
            </a:p>
          </p:txBody>
        </p:sp>
        <p:sp>
          <p:nvSpPr>
            <p:cNvPr id="22532" name="TextBox 4"/>
            <p:cNvSpPr txBox="1">
              <a:spLocks noChangeArrowheads="1"/>
            </p:cNvSpPr>
            <p:nvPr/>
          </p:nvSpPr>
          <p:spPr bwMode="auto">
            <a:xfrm>
              <a:off x="142875" y="0"/>
              <a:ext cx="8858250" cy="338138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/>
                <a:t>ТОГБПОУ «ЖЕЛЕЗНОДОРОЖНЫЙ КОЛЛЕДЖ ИМ. В.М. БАРАНОВА» МИЧУРИНСК</a:t>
              </a:r>
            </a:p>
          </p:txBody>
        </p:sp>
        <p:pic>
          <p:nvPicPr>
            <p:cNvPr id="22533" name="Рисунок 7" descr="logo-baranov.gif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994650" y="214313"/>
              <a:ext cx="1077913" cy="1079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advTm="1521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рямоугольник 4"/>
          <p:cNvSpPr>
            <a:spLocks noChangeArrowheads="1"/>
          </p:cNvSpPr>
          <p:nvPr/>
        </p:nvSpPr>
        <p:spPr bwMode="auto">
          <a:xfrm>
            <a:off x="285750" y="857250"/>
            <a:ext cx="8643938" cy="677863"/>
          </a:xfrm>
          <a:prstGeom prst="rect">
            <a:avLst/>
          </a:prstGeom>
          <a:solidFill>
            <a:srgbClr val="002060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u="sng"/>
              <a:t>УЧЕБНО-МАТЕРИАЛЬНАЯ БАЗА:</a:t>
            </a:r>
          </a:p>
          <a:p>
            <a:pPr algn="ctr"/>
            <a:endParaRPr lang="ru-RU" sz="1000" b="1"/>
          </a:p>
        </p:txBody>
      </p:sp>
      <p:grpSp>
        <p:nvGrpSpPr>
          <p:cNvPr id="23554" name="Группа 5"/>
          <p:cNvGrpSpPr>
            <a:grpSpLocks/>
          </p:cNvGrpSpPr>
          <p:nvPr/>
        </p:nvGrpSpPr>
        <p:grpSpPr bwMode="auto">
          <a:xfrm>
            <a:off x="142875" y="0"/>
            <a:ext cx="8858250" cy="6827838"/>
            <a:chOff x="142875" y="0"/>
            <a:chExt cx="8858250" cy="6827838"/>
          </a:xfrm>
        </p:grpSpPr>
        <p:sp>
          <p:nvSpPr>
            <p:cNvPr id="23566" name="TextBox 3"/>
            <p:cNvSpPr txBox="1">
              <a:spLocks noChangeArrowheads="1"/>
            </p:cNvSpPr>
            <p:nvPr/>
          </p:nvSpPr>
          <p:spPr bwMode="auto">
            <a:xfrm>
              <a:off x="142875" y="6488113"/>
              <a:ext cx="8858250" cy="339725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600"/>
                <a:t>ОБРАЗОВАТЕЛЬНО-ПРОИЗВОДСТВЕННЫЙ КЛАСТЕР </a:t>
              </a:r>
              <a:r>
                <a:rPr lang="ru-RU" sz="1600">
                  <a:solidFill>
                    <a:srgbClr val="66FFFF"/>
                  </a:solidFill>
                </a:rPr>
                <a:t>ПРОМЫШЛЕННОСТЬ</a:t>
              </a:r>
            </a:p>
          </p:txBody>
        </p:sp>
        <p:sp>
          <p:nvSpPr>
            <p:cNvPr id="23567" name="TextBox 4"/>
            <p:cNvSpPr txBox="1">
              <a:spLocks noChangeArrowheads="1"/>
            </p:cNvSpPr>
            <p:nvPr/>
          </p:nvSpPr>
          <p:spPr bwMode="auto">
            <a:xfrm>
              <a:off x="142875" y="0"/>
              <a:ext cx="8858250" cy="338138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600"/>
                <a:t>ТОГБПОУ «ЖЕЛЕЗНОДОРОЖНЫЙ КОЛЛЕДЖ ИМ. В.М. БАРАНОВА» МИЧУРИНСК</a:t>
              </a:r>
            </a:p>
          </p:txBody>
        </p:sp>
      </p:grpSp>
      <p:pic>
        <p:nvPicPr>
          <p:cNvPr id="23555" name="Picture 1" descr="J:\АРХИВ ФОТО\DCIM\100CANON\IMG_40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8" y="1571625"/>
            <a:ext cx="270033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2" descr="J:\АРХИВ ФОТО\DCIM\100CANON\IMG_41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7913" y="4486275"/>
            <a:ext cx="270033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3" descr="J:\АРХИВ ФОТО\ajnj rfpfym\IMG_705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7913" y="1571625"/>
            <a:ext cx="270033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4"/>
          <p:cNvPicPr>
            <a:picLocks noChangeAspect="1" noChangeArrowheads="1"/>
          </p:cNvPicPr>
          <p:nvPr/>
        </p:nvPicPr>
        <p:blipFill>
          <a:blip r:embed="rId5"/>
          <a:srcRect b="2745"/>
          <a:stretch>
            <a:fillRect/>
          </a:stretch>
        </p:blipFill>
        <p:spPr bwMode="auto">
          <a:xfrm>
            <a:off x="3227388" y="1571625"/>
            <a:ext cx="27019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59163" y="4500563"/>
            <a:ext cx="23987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6" descr="1dolgikh3"/>
          <p:cNvPicPr>
            <a:picLocks noChangeAspect="1" noChangeArrowheads="1"/>
          </p:cNvPicPr>
          <p:nvPr/>
        </p:nvPicPr>
        <p:blipFill>
          <a:blip r:embed="rId7"/>
          <a:srcRect l="18095"/>
          <a:stretch>
            <a:fillRect/>
          </a:stretch>
        </p:blipFill>
        <p:spPr bwMode="auto">
          <a:xfrm>
            <a:off x="304800" y="4500563"/>
            <a:ext cx="2909888" cy="18002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pic>
        <p:nvPicPr>
          <p:cNvPr id="23561" name="Picture 8" descr="http://sptsarov.ru/images/mat-teh-obes/mast/slesar.JPG"/>
          <p:cNvPicPr>
            <a:picLocks noChangeAspect="1" noChangeArrowheads="1"/>
          </p:cNvPicPr>
          <p:nvPr/>
        </p:nvPicPr>
        <p:blipFill>
          <a:blip r:embed="rId8"/>
          <a:srcRect t="23813"/>
          <a:stretch>
            <a:fillRect/>
          </a:stretch>
        </p:blipFill>
        <p:spPr bwMode="auto">
          <a:xfrm>
            <a:off x="1214438" y="3143250"/>
            <a:ext cx="2519362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10" descr="http://vladnews.ru/uploads/news/2009/07/02/5f7a2980bf9fd704a9c8c6930148d25e.jpg"/>
          <p:cNvPicPr preferRelativeResize="0">
            <a:picLocks noChangeArrowheads="1"/>
          </p:cNvPicPr>
          <p:nvPr/>
        </p:nvPicPr>
        <p:blipFill>
          <a:blip r:embed="rId9"/>
          <a:srcRect l="2214" t="2898" r="1289" b="25314"/>
          <a:stretch>
            <a:fillRect/>
          </a:stretch>
        </p:blipFill>
        <p:spPr bwMode="auto">
          <a:xfrm>
            <a:off x="5481638" y="3132138"/>
            <a:ext cx="2519362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Рисунок 7" descr="logo-baranov.gif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71875" y="2854325"/>
            <a:ext cx="2071688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4" name="Рисунок 16" descr="spo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858125" y="3357563"/>
            <a:ext cx="10588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5" name="Рисунок 17" descr="wsr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27013" y="3357563"/>
            <a:ext cx="105886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46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4"/>
          <p:cNvSpPr>
            <a:spLocks noChangeArrowheads="1"/>
          </p:cNvSpPr>
          <p:nvPr/>
        </p:nvSpPr>
        <p:spPr bwMode="auto">
          <a:xfrm>
            <a:off x="1428750" y="820738"/>
            <a:ext cx="7358063" cy="1108075"/>
          </a:xfrm>
          <a:prstGeom prst="rect">
            <a:avLst/>
          </a:prstGeom>
          <a:solidFill>
            <a:srgbClr val="002060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/>
              <a:t>МОЛОДЫЕ ПРОФЕССИОНАЛЫ</a:t>
            </a:r>
          </a:p>
          <a:p>
            <a:r>
              <a:rPr lang="en-US" sz="2800" b="1" u="sng"/>
              <a:t>Worldskills Russia</a:t>
            </a:r>
            <a:endParaRPr lang="ru-RU" sz="2800" b="1" u="sng"/>
          </a:p>
          <a:p>
            <a:pPr algn="ctr"/>
            <a:endParaRPr lang="ru-RU" sz="1000" b="1"/>
          </a:p>
        </p:txBody>
      </p:sp>
      <p:grpSp>
        <p:nvGrpSpPr>
          <p:cNvPr id="24578" name="Группа 5"/>
          <p:cNvGrpSpPr>
            <a:grpSpLocks/>
          </p:cNvGrpSpPr>
          <p:nvPr/>
        </p:nvGrpSpPr>
        <p:grpSpPr bwMode="auto">
          <a:xfrm>
            <a:off x="142875" y="0"/>
            <a:ext cx="8929688" cy="6827838"/>
            <a:chOff x="142875" y="0"/>
            <a:chExt cx="8929688" cy="6827838"/>
          </a:xfrm>
        </p:grpSpPr>
        <p:sp>
          <p:nvSpPr>
            <p:cNvPr id="24593" name="TextBox 3"/>
            <p:cNvSpPr txBox="1">
              <a:spLocks noChangeArrowheads="1"/>
            </p:cNvSpPr>
            <p:nvPr/>
          </p:nvSpPr>
          <p:spPr bwMode="auto">
            <a:xfrm>
              <a:off x="142875" y="6488113"/>
              <a:ext cx="8858250" cy="339725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600"/>
                <a:t>ОБРАЗОВАТЕЛЬНО-ПРОИЗВОДСТВЕННЫЙ КЛАСТЕР </a:t>
              </a:r>
              <a:r>
                <a:rPr lang="ru-RU" sz="1600">
                  <a:solidFill>
                    <a:srgbClr val="66FFFF"/>
                  </a:solidFill>
                </a:rPr>
                <a:t>ПРОМЫШЛЕННОСТЬ</a:t>
              </a:r>
            </a:p>
          </p:txBody>
        </p:sp>
        <p:sp>
          <p:nvSpPr>
            <p:cNvPr id="24594" name="TextBox 4"/>
            <p:cNvSpPr txBox="1">
              <a:spLocks noChangeArrowheads="1"/>
            </p:cNvSpPr>
            <p:nvPr/>
          </p:nvSpPr>
          <p:spPr bwMode="auto">
            <a:xfrm>
              <a:off x="142875" y="0"/>
              <a:ext cx="8858250" cy="338138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/>
                <a:t>ТОГБПОУ «ЖЕЛЕЗНОДОРОЖНЫЙ КОЛЛЕДЖ ИМ. В.М. БАРАНОВА» МИЧУРИНСК</a:t>
              </a:r>
            </a:p>
          </p:txBody>
        </p:sp>
        <p:pic>
          <p:nvPicPr>
            <p:cNvPr id="24595" name="Рисунок 7" descr="logo-baranov.gif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994650" y="214313"/>
              <a:ext cx="1077913" cy="1079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42875" y="3214688"/>
          <a:ext cx="8643938" cy="3063875"/>
        </p:xfrm>
        <a:graphic>
          <a:graphicData uri="http://schemas.openxmlformats.org/drawingml/2006/table">
            <a:tbl>
              <a:tblPr/>
              <a:tblGrid>
                <a:gridCol w="1333075"/>
                <a:gridCol w="7310923"/>
              </a:tblGrid>
              <a:tr h="6160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rebuchet MS"/>
                          <a:ea typeface="Trebuchet MS"/>
                          <a:cs typeface="Times New Roman"/>
                        </a:rPr>
                        <a:t>2015</a:t>
                      </a:r>
                    </a:p>
                  </a:txBody>
                  <a:tcPr marL="58119" marR="5811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0" dirty="0">
                          <a:latin typeface="Trebuchet MS"/>
                          <a:ea typeface="Trebuchet MS"/>
                          <a:cs typeface="Times New Roman"/>
                        </a:rPr>
                        <a:t>Победитель регионального этапа отборочного чемпионата </a:t>
                      </a:r>
                      <a:r>
                        <a:rPr lang="ru-RU" sz="1700" b="0" dirty="0" smtClean="0">
                          <a:latin typeface="Trebuchet MS"/>
                          <a:ea typeface="Trebuchet MS"/>
                          <a:cs typeface="Times New Roman"/>
                        </a:rPr>
                        <a:t>профессионального </a:t>
                      </a:r>
                      <a:r>
                        <a:rPr lang="ru-RU" sz="1700" b="0" dirty="0">
                          <a:latin typeface="Trebuchet MS"/>
                          <a:ea typeface="Trebuchet MS"/>
                          <a:cs typeface="Times New Roman"/>
                        </a:rPr>
                        <a:t>мастерства </a:t>
                      </a:r>
                      <a:r>
                        <a:rPr lang="ru-RU" sz="1700" b="0" dirty="0" err="1" smtClean="0">
                          <a:latin typeface="Trebuchet MS"/>
                          <a:ea typeface="Trebuchet MS"/>
                          <a:cs typeface="Times New Roman"/>
                        </a:rPr>
                        <a:t>World</a:t>
                      </a:r>
                      <a:r>
                        <a:rPr lang="en-US" sz="1700" b="0" dirty="0" smtClean="0">
                          <a:latin typeface="Trebuchet MS"/>
                          <a:ea typeface="Trebuchet MS"/>
                          <a:cs typeface="Times New Roman"/>
                        </a:rPr>
                        <a:t>s</a:t>
                      </a:r>
                      <a:r>
                        <a:rPr lang="ru-RU" sz="1700" b="0" dirty="0" err="1" smtClean="0">
                          <a:latin typeface="Trebuchet MS"/>
                          <a:ea typeface="Trebuchet MS"/>
                          <a:cs typeface="Times New Roman"/>
                        </a:rPr>
                        <a:t>kills</a:t>
                      </a:r>
                      <a:r>
                        <a:rPr lang="ru-RU" sz="1700" b="0" dirty="0" smtClean="0">
                          <a:latin typeface="Trebuchet MS"/>
                          <a:ea typeface="Trebuchet MS"/>
                          <a:cs typeface="Times New Roman"/>
                        </a:rPr>
                        <a:t> </a:t>
                      </a:r>
                      <a:r>
                        <a:rPr lang="ru-RU" sz="1700" b="0" dirty="0" err="1">
                          <a:latin typeface="Trebuchet MS"/>
                          <a:ea typeface="Trebuchet MS"/>
                          <a:cs typeface="Times New Roman"/>
                        </a:rPr>
                        <a:t>Russia</a:t>
                      </a:r>
                      <a:r>
                        <a:rPr lang="ru-RU" sz="1700" b="0" dirty="0">
                          <a:latin typeface="Trebuchet MS"/>
                          <a:ea typeface="Trebuchet MS"/>
                          <a:cs typeface="Times New Roman"/>
                        </a:rPr>
                        <a:t> г. Тамбов</a:t>
                      </a:r>
                    </a:p>
                  </a:txBody>
                  <a:tcPr marL="58119" marR="5811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>
                        <a:alpha val="55000"/>
                      </a:srgbClr>
                    </a:solidFill>
                  </a:tcPr>
                </a:tc>
              </a:tr>
              <a:tr h="605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rebuchet MS"/>
                          <a:ea typeface="Trebuchet MS"/>
                          <a:cs typeface="Times New Roman"/>
                        </a:rPr>
                        <a:t>2015</a:t>
                      </a:r>
                    </a:p>
                  </a:txBody>
                  <a:tcPr marL="58119" marR="5811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0" dirty="0">
                          <a:latin typeface="Trebuchet MS"/>
                          <a:ea typeface="Trebuchet MS"/>
                          <a:cs typeface="Times New Roman"/>
                        </a:rPr>
                        <a:t>1 место Второй открытый чемпионат по профессиональному мастерству </a:t>
                      </a:r>
                      <a:r>
                        <a:rPr lang="ru-RU" sz="1700" b="0" dirty="0" err="1" smtClean="0">
                          <a:latin typeface="Trebuchet MS"/>
                          <a:ea typeface="Trebuchet MS"/>
                          <a:cs typeface="Times New Roman"/>
                        </a:rPr>
                        <a:t>World</a:t>
                      </a:r>
                      <a:r>
                        <a:rPr lang="en-US" sz="1700" b="0" dirty="0" smtClean="0">
                          <a:latin typeface="Trebuchet MS"/>
                          <a:ea typeface="Trebuchet MS"/>
                          <a:cs typeface="Times New Roman"/>
                        </a:rPr>
                        <a:t>s</a:t>
                      </a:r>
                      <a:r>
                        <a:rPr lang="ru-RU" sz="1700" b="0" dirty="0" err="1" smtClean="0">
                          <a:latin typeface="Trebuchet MS"/>
                          <a:ea typeface="Trebuchet MS"/>
                          <a:cs typeface="Times New Roman"/>
                        </a:rPr>
                        <a:t>kills</a:t>
                      </a:r>
                      <a:r>
                        <a:rPr lang="ru-RU" sz="1700" b="0" dirty="0" smtClean="0">
                          <a:latin typeface="Trebuchet MS"/>
                          <a:ea typeface="Trebuchet MS"/>
                          <a:cs typeface="Times New Roman"/>
                        </a:rPr>
                        <a:t> </a:t>
                      </a:r>
                      <a:r>
                        <a:rPr lang="ru-RU" sz="1700" b="0" dirty="0" err="1">
                          <a:latin typeface="Trebuchet MS"/>
                          <a:ea typeface="Trebuchet MS"/>
                          <a:cs typeface="Times New Roman"/>
                        </a:rPr>
                        <a:t>Russia</a:t>
                      </a:r>
                      <a:r>
                        <a:rPr lang="ru-RU" sz="1700" b="0" dirty="0">
                          <a:latin typeface="Trebuchet MS"/>
                          <a:ea typeface="Trebuchet MS"/>
                          <a:cs typeface="Times New Roman"/>
                        </a:rPr>
                        <a:t> г. Коломна</a:t>
                      </a:r>
                    </a:p>
                  </a:txBody>
                  <a:tcPr marL="58119" marR="5811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>
                        <a:alpha val="55000"/>
                      </a:srgbClr>
                    </a:solidFill>
                  </a:tcPr>
                </a:tc>
              </a:tr>
              <a:tr h="6342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rebuchet MS"/>
                          <a:ea typeface="Trebuchet MS"/>
                          <a:cs typeface="Times New Roman"/>
                        </a:rPr>
                        <a:t>2015</a:t>
                      </a:r>
                    </a:p>
                  </a:txBody>
                  <a:tcPr marL="58119" marR="5811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0" dirty="0">
                          <a:latin typeface="Trebuchet MS"/>
                          <a:ea typeface="Trebuchet MS"/>
                          <a:cs typeface="Times New Roman"/>
                        </a:rPr>
                        <a:t>4 место III национальный чемпионат профессионального мастерства </a:t>
                      </a:r>
                      <a:r>
                        <a:rPr lang="ru-RU" sz="1700" b="0" dirty="0" err="1" smtClean="0">
                          <a:latin typeface="Trebuchet MS"/>
                          <a:ea typeface="Trebuchet MS"/>
                          <a:cs typeface="Times New Roman"/>
                        </a:rPr>
                        <a:t>World</a:t>
                      </a:r>
                      <a:r>
                        <a:rPr lang="en-US" sz="1700" b="0" dirty="0" smtClean="0">
                          <a:latin typeface="Trebuchet MS"/>
                          <a:ea typeface="Trebuchet MS"/>
                          <a:cs typeface="Times New Roman"/>
                        </a:rPr>
                        <a:t>s</a:t>
                      </a:r>
                      <a:r>
                        <a:rPr lang="ru-RU" sz="1700" b="0" dirty="0" err="1" smtClean="0">
                          <a:latin typeface="Trebuchet MS"/>
                          <a:ea typeface="Trebuchet MS"/>
                          <a:cs typeface="Times New Roman"/>
                        </a:rPr>
                        <a:t>kills</a:t>
                      </a:r>
                      <a:r>
                        <a:rPr lang="ru-RU" sz="1700" b="0" dirty="0" smtClean="0">
                          <a:latin typeface="Trebuchet MS"/>
                          <a:ea typeface="Trebuchet MS"/>
                          <a:cs typeface="Times New Roman"/>
                        </a:rPr>
                        <a:t> </a:t>
                      </a:r>
                      <a:r>
                        <a:rPr lang="ru-RU" sz="1700" b="0" dirty="0" err="1">
                          <a:latin typeface="Trebuchet MS"/>
                          <a:ea typeface="Trebuchet MS"/>
                          <a:cs typeface="Times New Roman"/>
                        </a:rPr>
                        <a:t>Russia</a:t>
                      </a:r>
                      <a:r>
                        <a:rPr lang="ru-RU" sz="1700" b="0" dirty="0">
                          <a:latin typeface="Trebuchet MS"/>
                          <a:ea typeface="Trebuchet MS"/>
                          <a:cs typeface="Times New Roman"/>
                        </a:rPr>
                        <a:t> 2015 г. Казань</a:t>
                      </a:r>
                    </a:p>
                  </a:txBody>
                  <a:tcPr marL="58119" marR="5811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>
                        <a:alpha val="55000"/>
                      </a:srgbClr>
                    </a:solidFill>
                  </a:tcPr>
                </a:tc>
              </a:tr>
              <a:tr h="6123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rebuchet MS"/>
                          <a:ea typeface="Trebuchet MS"/>
                          <a:cs typeface="Times New Roman"/>
                        </a:rPr>
                        <a:t>2016</a:t>
                      </a:r>
                    </a:p>
                  </a:txBody>
                  <a:tcPr marL="58119" marR="5811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0" dirty="0">
                          <a:latin typeface="Trebuchet MS"/>
                          <a:ea typeface="Trebuchet MS"/>
                          <a:cs typeface="Times New Roman"/>
                        </a:rPr>
                        <a:t>Победитель IV Регионального чемпионата Молодые профессионалы (</a:t>
                      </a:r>
                      <a:r>
                        <a:rPr lang="ru-RU" sz="1700" b="0" dirty="0" err="1" smtClean="0">
                          <a:latin typeface="Trebuchet MS"/>
                          <a:ea typeface="Trebuchet MS"/>
                          <a:cs typeface="Times New Roman"/>
                        </a:rPr>
                        <a:t>World</a:t>
                      </a:r>
                      <a:r>
                        <a:rPr lang="en-US" sz="1700" b="0" dirty="0" smtClean="0">
                          <a:latin typeface="Trebuchet MS"/>
                          <a:ea typeface="Trebuchet MS"/>
                          <a:cs typeface="Times New Roman"/>
                        </a:rPr>
                        <a:t>s</a:t>
                      </a:r>
                      <a:r>
                        <a:rPr lang="ru-RU" sz="1700" b="0" dirty="0" err="1" smtClean="0">
                          <a:latin typeface="Trebuchet MS"/>
                          <a:ea typeface="Trebuchet MS"/>
                          <a:cs typeface="Times New Roman"/>
                        </a:rPr>
                        <a:t>kills</a:t>
                      </a:r>
                      <a:r>
                        <a:rPr lang="ru-RU" sz="1700" b="0" dirty="0" smtClean="0">
                          <a:latin typeface="Trebuchet MS"/>
                          <a:ea typeface="Trebuchet MS"/>
                          <a:cs typeface="Times New Roman"/>
                        </a:rPr>
                        <a:t> </a:t>
                      </a:r>
                      <a:r>
                        <a:rPr lang="ru-RU" sz="1700" b="0" dirty="0" err="1">
                          <a:latin typeface="Trebuchet MS"/>
                          <a:ea typeface="Trebuchet MS"/>
                          <a:cs typeface="Times New Roman"/>
                        </a:rPr>
                        <a:t>Russia</a:t>
                      </a:r>
                      <a:r>
                        <a:rPr lang="ru-RU" sz="1700" b="0" dirty="0">
                          <a:latin typeface="Trebuchet MS"/>
                          <a:ea typeface="Trebuchet MS"/>
                          <a:cs typeface="Times New Roman"/>
                        </a:rPr>
                        <a:t>) Тамбовской области</a:t>
                      </a:r>
                    </a:p>
                  </a:txBody>
                  <a:tcPr marL="58119" marR="5811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>
                        <a:alpha val="55000"/>
                      </a:srgbClr>
                    </a:solidFill>
                  </a:tcPr>
                </a:tc>
              </a:tr>
              <a:tr h="5237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rebuchet MS"/>
                          <a:ea typeface="Trebuchet MS"/>
                          <a:cs typeface="Times New Roman"/>
                        </a:rPr>
                        <a:t>2016</a:t>
                      </a:r>
                    </a:p>
                  </a:txBody>
                  <a:tcPr marL="58119" marR="5811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0" dirty="0">
                          <a:latin typeface="Trebuchet MS"/>
                          <a:ea typeface="Trebuchet MS"/>
                          <a:cs typeface="Times New Roman"/>
                        </a:rPr>
                        <a:t>2 место </a:t>
                      </a:r>
                      <a:r>
                        <a:rPr lang="ru-RU" sz="1700" b="0" dirty="0">
                          <a:latin typeface="Trebuchet MS"/>
                          <a:ea typeface="Trebuchet MS"/>
                          <a:cs typeface="Arial"/>
                        </a:rPr>
                        <a:t>полуфинал чемпионата «Молодые профессионалы» (</a:t>
                      </a:r>
                      <a:r>
                        <a:rPr lang="ru-RU" sz="1700" b="0" dirty="0" err="1" smtClean="0">
                          <a:latin typeface="Trebuchet MS"/>
                          <a:ea typeface="Trebuchet MS"/>
                          <a:cs typeface="Arial"/>
                        </a:rPr>
                        <a:t>World</a:t>
                      </a:r>
                      <a:r>
                        <a:rPr lang="en-US" sz="1700" b="0" dirty="0" smtClean="0">
                          <a:latin typeface="Trebuchet MS"/>
                          <a:ea typeface="Trebuchet MS"/>
                          <a:cs typeface="Arial"/>
                        </a:rPr>
                        <a:t>s</a:t>
                      </a:r>
                      <a:r>
                        <a:rPr lang="ru-RU" sz="1700" b="0" dirty="0" err="1" smtClean="0">
                          <a:latin typeface="Trebuchet MS"/>
                          <a:ea typeface="Trebuchet MS"/>
                          <a:cs typeface="Arial"/>
                        </a:rPr>
                        <a:t>kills</a:t>
                      </a:r>
                      <a:r>
                        <a:rPr lang="ru-RU" sz="1700" b="0" dirty="0" smtClean="0">
                          <a:latin typeface="Trebuchet MS"/>
                          <a:ea typeface="Trebuchet MS"/>
                          <a:cs typeface="Arial"/>
                        </a:rPr>
                        <a:t> </a:t>
                      </a:r>
                      <a:r>
                        <a:rPr lang="ru-RU" sz="1700" b="0" dirty="0" err="1">
                          <a:latin typeface="Trebuchet MS"/>
                          <a:ea typeface="Trebuchet MS"/>
                          <a:cs typeface="Arial"/>
                        </a:rPr>
                        <a:t>Russia</a:t>
                      </a:r>
                      <a:r>
                        <a:rPr lang="ru-RU" sz="1700" b="0" dirty="0">
                          <a:latin typeface="Trebuchet MS"/>
                          <a:ea typeface="Trebuchet MS"/>
                          <a:cs typeface="Arial"/>
                        </a:rPr>
                        <a:t>) Центрального </a:t>
                      </a:r>
                      <a:r>
                        <a:rPr lang="ru-RU" sz="1700" b="0" dirty="0" smtClean="0">
                          <a:latin typeface="Trebuchet MS"/>
                          <a:ea typeface="Trebuchet MS"/>
                          <a:cs typeface="Arial"/>
                        </a:rPr>
                        <a:t>Федерального Округа </a:t>
                      </a:r>
                      <a:r>
                        <a:rPr lang="ru-RU" sz="1700" b="0" dirty="0">
                          <a:latin typeface="Trebuchet MS"/>
                          <a:ea typeface="Trebuchet MS"/>
                          <a:cs typeface="Arial"/>
                        </a:rPr>
                        <a:t>г. Ярославль</a:t>
                      </a:r>
                      <a:endParaRPr lang="ru-RU" sz="1700" b="0" dirty="0">
                        <a:latin typeface="Trebuchet MS"/>
                        <a:ea typeface="Trebuchet MS"/>
                        <a:cs typeface="Times New Roman"/>
                      </a:endParaRPr>
                    </a:p>
                  </a:txBody>
                  <a:tcPr marL="58119" marR="5811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>
                        <a:alpha val="55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4590" name="Прямоугольник 10"/>
          <p:cNvSpPr>
            <a:spLocks noChangeArrowheads="1"/>
          </p:cNvSpPr>
          <p:nvPr/>
        </p:nvSpPr>
        <p:spPr bwMode="auto">
          <a:xfrm>
            <a:off x="142875" y="2035175"/>
            <a:ext cx="7500938" cy="1046163"/>
          </a:xfrm>
          <a:prstGeom prst="rect">
            <a:avLst/>
          </a:prstGeom>
          <a:solidFill>
            <a:srgbClr val="002060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Компетенция «Электромонтаж»</a:t>
            </a:r>
          </a:p>
          <a:p>
            <a:pPr algn="r"/>
            <a:r>
              <a:rPr lang="ru-RU" sz="2400"/>
              <a:t>Студент колледжа Долгих Илья</a:t>
            </a:r>
          </a:p>
          <a:p>
            <a:pPr algn="ctr"/>
            <a:endParaRPr lang="ru-RU" sz="1000" b="1"/>
          </a:p>
        </p:txBody>
      </p:sp>
      <p:pic>
        <p:nvPicPr>
          <p:cNvPr id="24591" name="Picture 1"/>
          <p:cNvPicPr>
            <a:picLocks noChangeAspect="1" noChangeArrowheads="1"/>
          </p:cNvPicPr>
          <p:nvPr/>
        </p:nvPicPr>
        <p:blipFill>
          <a:blip r:embed="rId3"/>
          <a:srcRect l="5376" t="5138" r="8601" b="12671"/>
          <a:stretch>
            <a:fillRect/>
          </a:stretch>
        </p:blipFill>
        <p:spPr bwMode="auto">
          <a:xfrm>
            <a:off x="214313" y="78581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2" name="Рисунок 11" descr="IMG_7616.JPG"/>
          <p:cNvPicPr>
            <a:picLocks noChangeAspect="1"/>
          </p:cNvPicPr>
          <p:nvPr/>
        </p:nvPicPr>
        <p:blipFill>
          <a:blip r:embed="rId4">
            <a:lum bright="10000" contrast="10000"/>
          </a:blip>
          <a:srcRect l="21875" t="19791" r="26563" b="43541"/>
          <a:stretch>
            <a:fillRect/>
          </a:stretch>
        </p:blipFill>
        <p:spPr bwMode="auto">
          <a:xfrm>
            <a:off x="7715250" y="2000250"/>
            <a:ext cx="10715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538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4"/>
          <p:cNvSpPr>
            <a:spLocks noChangeArrowheads="1"/>
          </p:cNvSpPr>
          <p:nvPr/>
        </p:nvSpPr>
        <p:spPr bwMode="auto">
          <a:xfrm>
            <a:off x="142875" y="857250"/>
            <a:ext cx="8643938" cy="677863"/>
          </a:xfrm>
          <a:prstGeom prst="rect">
            <a:avLst/>
          </a:prstGeom>
          <a:solidFill>
            <a:srgbClr val="002060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u="sng"/>
              <a:t>СОЦИАЛЬНЫЕ ПАРТНЕРЫ:</a:t>
            </a:r>
          </a:p>
          <a:p>
            <a:pPr algn="ctr"/>
            <a:endParaRPr lang="ru-RU" sz="1000" b="1"/>
          </a:p>
        </p:txBody>
      </p:sp>
      <p:grpSp>
        <p:nvGrpSpPr>
          <p:cNvPr id="25602" name="Группа 5"/>
          <p:cNvGrpSpPr>
            <a:grpSpLocks/>
          </p:cNvGrpSpPr>
          <p:nvPr/>
        </p:nvGrpSpPr>
        <p:grpSpPr bwMode="auto">
          <a:xfrm>
            <a:off x="142875" y="0"/>
            <a:ext cx="8929688" cy="6827838"/>
            <a:chOff x="142875" y="0"/>
            <a:chExt cx="8929688" cy="6827838"/>
          </a:xfrm>
        </p:grpSpPr>
        <p:sp>
          <p:nvSpPr>
            <p:cNvPr id="25604" name="TextBox 3"/>
            <p:cNvSpPr txBox="1">
              <a:spLocks noChangeArrowheads="1"/>
            </p:cNvSpPr>
            <p:nvPr/>
          </p:nvSpPr>
          <p:spPr bwMode="auto">
            <a:xfrm>
              <a:off x="142875" y="6488113"/>
              <a:ext cx="8858250" cy="339725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600"/>
                <a:t>ОБРАЗОВАТЕЛЬНО-ПРОИЗВОДСТВЕННЫЙ КЛАСТЕР </a:t>
              </a:r>
              <a:r>
                <a:rPr lang="ru-RU" sz="1600">
                  <a:solidFill>
                    <a:srgbClr val="66FFFF"/>
                  </a:solidFill>
                </a:rPr>
                <a:t>ПРОМЫШЛЕННОСТЬ</a:t>
              </a:r>
            </a:p>
          </p:txBody>
        </p:sp>
        <p:sp>
          <p:nvSpPr>
            <p:cNvPr id="25605" name="TextBox 4"/>
            <p:cNvSpPr txBox="1">
              <a:spLocks noChangeArrowheads="1"/>
            </p:cNvSpPr>
            <p:nvPr/>
          </p:nvSpPr>
          <p:spPr bwMode="auto">
            <a:xfrm>
              <a:off x="142875" y="0"/>
              <a:ext cx="8858250" cy="338138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/>
                <a:t>ТОГБПОУ «ЖЕЛЕЗНОДОРОЖНЫЙ КОЛЛЕДЖ ИМ. В.М. БАРАНОВА» МИЧУРИНСК</a:t>
              </a:r>
            </a:p>
          </p:txBody>
        </p:sp>
        <p:pic>
          <p:nvPicPr>
            <p:cNvPr id="25606" name="Рисунок 7" descr="logo-baranov.gif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994650" y="214313"/>
              <a:ext cx="1077913" cy="1079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5603" name="Рисунок 9" descr="zdc-wsr-tambov201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2071688"/>
            <a:ext cx="8643938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9922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4"/>
          <p:cNvSpPr>
            <a:spLocks noChangeArrowheads="1"/>
          </p:cNvSpPr>
          <p:nvPr/>
        </p:nvSpPr>
        <p:spPr bwMode="auto">
          <a:xfrm>
            <a:off x="142875" y="857250"/>
            <a:ext cx="8643938" cy="1108075"/>
          </a:xfrm>
          <a:prstGeom prst="rect">
            <a:avLst/>
          </a:prstGeom>
          <a:solidFill>
            <a:srgbClr val="002060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u="sng"/>
              <a:t>ОФИЦИАЛЬНЫЙ САЙТ КОЛЛЕДЖА:</a:t>
            </a:r>
          </a:p>
          <a:p>
            <a:pPr algn="ctr"/>
            <a:r>
              <a:rPr lang="en-US" sz="2800"/>
              <a:t>http://www.zdcollege.ru</a:t>
            </a:r>
            <a:endParaRPr lang="ru-RU" sz="2800"/>
          </a:p>
          <a:p>
            <a:pPr algn="ctr"/>
            <a:endParaRPr lang="ru-RU" sz="1000" b="1"/>
          </a:p>
        </p:txBody>
      </p:sp>
      <p:grpSp>
        <p:nvGrpSpPr>
          <p:cNvPr id="26626" name="Группа 5"/>
          <p:cNvGrpSpPr>
            <a:grpSpLocks/>
          </p:cNvGrpSpPr>
          <p:nvPr/>
        </p:nvGrpSpPr>
        <p:grpSpPr bwMode="auto">
          <a:xfrm>
            <a:off x="142875" y="0"/>
            <a:ext cx="8929688" cy="6827838"/>
            <a:chOff x="142875" y="0"/>
            <a:chExt cx="8929688" cy="6827838"/>
          </a:xfrm>
        </p:grpSpPr>
        <p:sp>
          <p:nvSpPr>
            <p:cNvPr id="26629" name="TextBox 3"/>
            <p:cNvSpPr txBox="1">
              <a:spLocks noChangeArrowheads="1"/>
            </p:cNvSpPr>
            <p:nvPr/>
          </p:nvSpPr>
          <p:spPr bwMode="auto">
            <a:xfrm>
              <a:off x="142875" y="6488113"/>
              <a:ext cx="8858250" cy="339725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600"/>
                <a:t>ОБРАЗОВАТЕЛЬНО-ПРОИЗВОДСТВЕННЫЙ КЛАСТЕР </a:t>
              </a:r>
              <a:r>
                <a:rPr lang="ru-RU" sz="1600">
                  <a:solidFill>
                    <a:srgbClr val="66FFFF"/>
                  </a:solidFill>
                </a:rPr>
                <a:t>ПРОМЫШЛЕННОСТЬ</a:t>
              </a:r>
            </a:p>
          </p:txBody>
        </p:sp>
        <p:sp>
          <p:nvSpPr>
            <p:cNvPr id="26630" name="TextBox 4"/>
            <p:cNvSpPr txBox="1">
              <a:spLocks noChangeArrowheads="1"/>
            </p:cNvSpPr>
            <p:nvPr/>
          </p:nvSpPr>
          <p:spPr bwMode="auto">
            <a:xfrm>
              <a:off x="142875" y="0"/>
              <a:ext cx="8858250" cy="338138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/>
                <a:t>ТОГБПОУ «ЖЕЛЕЗНОДОРОЖНЫЙ КОЛЛЕДЖ ИМ. В.М. БАРАНОВА» МИЧУРИНСК</a:t>
              </a:r>
            </a:p>
          </p:txBody>
        </p:sp>
        <p:pic>
          <p:nvPicPr>
            <p:cNvPr id="26631" name="Рисунок 7" descr="logo-baranov.gif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994650" y="214313"/>
              <a:ext cx="1077913" cy="1079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3"/>
          <a:srcRect l="826" t="11688" r="1796" b="4639"/>
          <a:stretch>
            <a:fillRect/>
          </a:stretch>
        </p:blipFill>
        <p:spPr bwMode="auto">
          <a:xfrm>
            <a:off x="142875" y="2071688"/>
            <a:ext cx="8358188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75" y="1692275"/>
            <a:ext cx="1857375" cy="18796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 advTm="15366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Группа 4"/>
          <p:cNvGrpSpPr>
            <a:grpSpLocks/>
          </p:cNvGrpSpPr>
          <p:nvPr/>
        </p:nvGrpSpPr>
        <p:grpSpPr bwMode="auto">
          <a:xfrm>
            <a:off x="142875" y="0"/>
            <a:ext cx="8929688" cy="6827838"/>
            <a:chOff x="142875" y="0"/>
            <a:chExt cx="8929688" cy="6827838"/>
          </a:xfrm>
        </p:grpSpPr>
        <p:sp>
          <p:nvSpPr>
            <p:cNvPr id="27651" name="TextBox 3"/>
            <p:cNvSpPr txBox="1">
              <a:spLocks noChangeArrowheads="1"/>
            </p:cNvSpPr>
            <p:nvPr/>
          </p:nvSpPr>
          <p:spPr bwMode="auto">
            <a:xfrm>
              <a:off x="142875" y="6488113"/>
              <a:ext cx="8858250" cy="339725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600"/>
                <a:t>ОБРАЗОВАТЕЛЬНО-ПРОИЗВОДСТВЕННЫЙ КЛАСТЕР </a:t>
              </a:r>
              <a:r>
                <a:rPr lang="ru-RU" sz="1600">
                  <a:solidFill>
                    <a:srgbClr val="66FFFF"/>
                  </a:solidFill>
                </a:rPr>
                <a:t>ПРОМЫШЛЕННОСТЬ</a:t>
              </a:r>
            </a:p>
          </p:txBody>
        </p:sp>
        <p:sp>
          <p:nvSpPr>
            <p:cNvPr id="27652" name="TextBox 4"/>
            <p:cNvSpPr txBox="1">
              <a:spLocks noChangeArrowheads="1"/>
            </p:cNvSpPr>
            <p:nvPr/>
          </p:nvSpPr>
          <p:spPr bwMode="auto">
            <a:xfrm>
              <a:off x="142875" y="0"/>
              <a:ext cx="8858250" cy="338138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/>
                <a:t>ТОГБПОУ «ЖЕЛЕЗНОДОРОЖНЫЙ КОЛЛЕДЖ ИМ. В.М. БАРАНОВА» МИЧУРИНСК</a:t>
              </a:r>
            </a:p>
          </p:txBody>
        </p:sp>
        <p:pic>
          <p:nvPicPr>
            <p:cNvPr id="27653" name="Рисунок 7" descr="logo-baranov.gif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994650" y="214313"/>
              <a:ext cx="1077913" cy="1079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650" name="Прямоугольник 8"/>
          <p:cNvSpPr>
            <a:spLocks noChangeArrowheads="1"/>
          </p:cNvSpPr>
          <p:nvPr/>
        </p:nvSpPr>
        <p:spPr bwMode="auto">
          <a:xfrm>
            <a:off x="142875" y="857250"/>
            <a:ext cx="8643938" cy="4954588"/>
          </a:xfrm>
          <a:prstGeom prst="rect">
            <a:avLst/>
          </a:prstGeom>
          <a:solidFill>
            <a:srgbClr val="002060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u="sng"/>
              <a:t>КОНТАКТНАЯ ИНФОРМАЦИЯ:</a:t>
            </a:r>
          </a:p>
          <a:p>
            <a:pPr algn="ctr"/>
            <a:endParaRPr lang="ru-RU" sz="1000" b="1"/>
          </a:p>
          <a:p>
            <a:pPr algn="ctr"/>
            <a:endParaRPr lang="ru-RU" sz="1000" b="1"/>
          </a:p>
          <a:p>
            <a:pPr algn="ctr"/>
            <a:endParaRPr lang="ru-RU" sz="1000" b="1"/>
          </a:p>
          <a:p>
            <a:pPr algn="ctr"/>
            <a:endParaRPr lang="ru-RU" sz="1000" b="1"/>
          </a:p>
          <a:p>
            <a:r>
              <a:rPr lang="ru-RU" sz="2800">
                <a:solidFill>
                  <a:srgbClr val="FF0000"/>
                </a:solidFill>
                <a:sym typeface="Wingdings" pitchFamily="2" charset="2"/>
              </a:rPr>
              <a:t></a:t>
            </a:r>
            <a:r>
              <a:rPr lang="ru-RU" sz="2800" b="1"/>
              <a:t> АДРЕС: </a:t>
            </a:r>
            <a:r>
              <a:rPr lang="ru-RU" sz="2800"/>
              <a:t>393768, Мичуринск, Турбинная, 3</a:t>
            </a:r>
          </a:p>
          <a:p>
            <a:endParaRPr lang="ru-RU" sz="1000" b="1"/>
          </a:p>
          <a:p>
            <a:endParaRPr lang="ru-RU" sz="1000" b="1"/>
          </a:p>
          <a:p>
            <a:r>
              <a:rPr lang="ru-RU" sz="2800">
                <a:solidFill>
                  <a:srgbClr val="FF0000"/>
                </a:solidFill>
                <a:sym typeface="Wingdings" pitchFamily="2" charset="2"/>
              </a:rPr>
              <a:t></a:t>
            </a:r>
            <a:r>
              <a:rPr lang="ru-RU" sz="2800" b="1"/>
              <a:t> ТЕЛЕФОНЫ: </a:t>
            </a:r>
            <a:r>
              <a:rPr lang="ru-RU" sz="2800"/>
              <a:t>(47545) 5-41-28, 3-</a:t>
            </a:r>
            <a:r>
              <a:rPr lang="en-US" sz="2800"/>
              <a:t>24-49</a:t>
            </a:r>
            <a:endParaRPr lang="ru-RU" sz="2800"/>
          </a:p>
          <a:p>
            <a:endParaRPr lang="ru-RU" sz="1000" b="1"/>
          </a:p>
          <a:p>
            <a:endParaRPr lang="ru-RU" sz="1000" b="1"/>
          </a:p>
          <a:p>
            <a:r>
              <a:rPr lang="ru-RU" sz="2800">
                <a:solidFill>
                  <a:srgbClr val="FF0000"/>
                </a:solidFill>
                <a:sym typeface="Wingdings" pitchFamily="2" charset="2"/>
              </a:rPr>
              <a:t></a:t>
            </a:r>
            <a:r>
              <a:rPr lang="ru-RU" sz="2800" b="1"/>
              <a:t> ФАКС: </a:t>
            </a:r>
            <a:r>
              <a:rPr lang="ru-RU" sz="2800"/>
              <a:t>(47545) 5-41-28</a:t>
            </a:r>
          </a:p>
          <a:p>
            <a:endParaRPr lang="ru-RU" sz="1000" b="1"/>
          </a:p>
          <a:p>
            <a:endParaRPr lang="ru-RU" sz="1000" b="1"/>
          </a:p>
          <a:p>
            <a:r>
              <a:rPr lang="ru-RU" sz="2800">
                <a:solidFill>
                  <a:srgbClr val="FF0000"/>
                </a:solidFill>
                <a:sym typeface="Wingdings" pitchFamily="2" charset="2"/>
              </a:rPr>
              <a:t></a:t>
            </a:r>
            <a:r>
              <a:rPr lang="ru-RU" sz="2800" b="1"/>
              <a:t> ЭЛЕКТРОННАЯ ПОЧТА: </a:t>
            </a:r>
            <a:r>
              <a:rPr lang="en-US" sz="2800"/>
              <a:t>zd-college@yandex.ru</a:t>
            </a:r>
            <a:endParaRPr lang="ru-RU" sz="2800"/>
          </a:p>
          <a:p>
            <a:r>
              <a:rPr lang="ru-RU" sz="1000" b="1"/>
              <a:t> </a:t>
            </a:r>
          </a:p>
          <a:p>
            <a:r>
              <a:rPr lang="ru-RU" sz="1000" b="1"/>
              <a:t> </a:t>
            </a:r>
          </a:p>
          <a:p>
            <a:r>
              <a:rPr lang="ru-RU" sz="2800">
                <a:solidFill>
                  <a:srgbClr val="FF0000"/>
                </a:solidFill>
                <a:sym typeface="Wingdings" pitchFamily="2" charset="2"/>
              </a:rPr>
              <a:t></a:t>
            </a:r>
            <a:r>
              <a:rPr lang="ru-RU" sz="2800" b="1"/>
              <a:t> САЙТ:</a:t>
            </a:r>
            <a:r>
              <a:rPr lang="en-US" sz="2800" b="1"/>
              <a:t> </a:t>
            </a:r>
            <a:r>
              <a:rPr lang="en-US" sz="2800"/>
              <a:t>http://www.zdcollege.ru</a:t>
            </a:r>
          </a:p>
          <a:p>
            <a:endParaRPr lang="ru-RU" sz="2800"/>
          </a:p>
        </p:txBody>
      </p:sp>
    </p:spTree>
  </p:cSld>
  <p:clrMapOvr>
    <a:masterClrMapping/>
  </p:clrMapOvr>
  <p:transition advTm="2020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Группа 6"/>
          <p:cNvGrpSpPr>
            <a:grpSpLocks/>
          </p:cNvGrpSpPr>
          <p:nvPr/>
        </p:nvGrpSpPr>
        <p:grpSpPr bwMode="auto">
          <a:xfrm>
            <a:off x="142875" y="0"/>
            <a:ext cx="8929688" cy="6827838"/>
            <a:chOff x="142875" y="0"/>
            <a:chExt cx="8929688" cy="6827838"/>
          </a:xfrm>
        </p:grpSpPr>
        <p:sp>
          <p:nvSpPr>
            <p:cNvPr id="14340" name="TextBox 3"/>
            <p:cNvSpPr txBox="1">
              <a:spLocks noChangeArrowheads="1"/>
            </p:cNvSpPr>
            <p:nvPr/>
          </p:nvSpPr>
          <p:spPr bwMode="auto">
            <a:xfrm>
              <a:off x="142875" y="6488113"/>
              <a:ext cx="8858250" cy="339725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600"/>
                <a:t>ОБРАЗОВАТЕЛЬНО-ПРОИЗВОДСТВЕННЫЙ КЛАСТЕР </a:t>
              </a:r>
              <a:r>
                <a:rPr lang="ru-RU" sz="1600">
                  <a:solidFill>
                    <a:srgbClr val="66FFFF"/>
                  </a:solidFill>
                </a:rPr>
                <a:t>ПРОМЫШЛЕННОСТЬ</a:t>
              </a:r>
            </a:p>
          </p:txBody>
        </p:sp>
        <p:sp>
          <p:nvSpPr>
            <p:cNvPr id="14341" name="TextBox 4"/>
            <p:cNvSpPr txBox="1">
              <a:spLocks noChangeArrowheads="1"/>
            </p:cNvSpPr>
            <p:nvPr/>
          </p:nvSpPr>
          <p:spPr bwMode="auto">
            <a:xfrm>
              <a:off x="142875" y="0"/>
              <a:ext cx="8858250" cy="338138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/>
                <a:t>ТОГБПОУ «ЖЕЛЕЗНОДОРОЖНЫЙ КОЛЛЕДЖ ИМ. В.М. БАРАНОВА» МИЧУРИНСК</a:t>
              </a:r>
            </a:p>
          </p:txBody>
        </p:sp>
        <p:pic>
          <p:nvPicPr>
            <p:cNvPr id="14342" name="Рисунок 7" descr="logo-baranov.gif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994650" y="214313"/>
              <a:ext cx="1077913" cy="1079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338" name="Рисунок 5" descr="accreditaci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54488" y="714375"/>
            <a:ext cx="377507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Рисунок 6" descr="licensia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7500" y="714375"/>
            <a:ext cx="361156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2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0" descr="11.jpg"/>
          <p:cNvPicPr>
            <a:picLocks noChangeAspect="1"/>
          </p:cNvPicPr>
          <p:nvPr/>
        </p:nvPicPr>
        <p:blipFill>
          <a:blip r:embed="rId2"/>
          <a:srcRect t="10567" b="11914"/>
          <a:stretch>
            <a:fillRect/>
          </a:stretch>
        </p:blipFill>
        <p:spPr bwMode="auto">
          <a:xfrm>
            <a:off x="5572125" y="714375"/>
            <a:ext cx="3317875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Рисунок 5" descr="r4-3.jpg"/>
          <p:cNvPicPr>
            <a:picLocks noChangeAspect="1"/>
          </p:cNvPicPr>
          <p:nvPr/>
        </p:nvPicPr>
        <p:blipFill>
          <a:blip r:embed="rId3"/>
          <a:srcRect l="21094" t="29167" r="5469" b="8333"/>
          <a:stretch>
            <a:fillRect/>
          </a:stretch>
        </p:blipFill>
        <p:spPr bwMode="auto">
          <a:xfrm>
            <a:off x="214313" y="500063"/>
            <a:ext cx="53721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8" descr="r4-1.jpg"/>
          <p:cNvPicPr>
            <a:picLocks noChangeAspect="1"/>
          </p:cNvPicPr>
          <p:nvPr/>
        </p:nvPicPr>
        <p:blipFill>
          <a:blip r:embed="rId4"/>
          <a:srcRect t="6250"/>
          <a:stretch>
            <a:fillRect/>
          </a:stretch>
        </p:blipFill>
        <p:spPr bwMode="auto">
          <a:xfrm>
            <a:off x="3286125" y="2643188"/>
            <a:ext cx="57150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9" descr="w1.jpg"/>
          <p:cNvPicPr>
            <a:picLocks noChangeAspect="1"/>
          </p:cNvPicPr>
          <p:nvPr/>
        </p:nvPicPr>
        <p:blipFill>
          <a:blip r:embed="rId5"/>
          <a:srcRect l="10938" t="1933" r="12500" b="14536"/>
          <a:stretch>
            <a:fillRect/>
          </a:stretch>
        </p:blipFill>
        <p:spPr bwMode="auto">
          <a:xfrm>
            <a:off x="338138" y="3929063"/>
            <a:ext cx="294798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7" descr="logo-baranov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88" y="1857375"/>
            <a:ext cx="2071687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66" name="Группа 12"/>
          <p:cNvGrpSpPr>
            <a:grpSpLocks/>
          </p:cNvGrpSpPr>
          <p:nvPr/>
        </p:nvGrpSpPr>
        <p:grpSpPr bwMode="auto">
          <a:xfrm>
            <a:off x="142875" y="0"/>
            <a:ext cx="8858250" cy="6827838"/>
            <a:chOff x="142875" y="0"/>
            <a:chExt cx="8858250" cy="6827838"/>
          </a:xfrm>
        </p:grpSpPr>
        <p:sp>
          <p:nvSpPr>
            <p:cNvPr id="15367" name="TextBox 3"/>
            <p:cNvSpPr txBox="1">
              <a:spLocks noChangeArrowheads="1"/>
            </p:cNvSpPr>
            <p:nvPr/>
          </p:nvSpPr>
          <p:spPr bwMode="auto">
            <a:xfrm>
              <a:off x="142875" y="6488113"/>
              <a:ext cx="8858250" cy="339725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600"/>
                <a:t>ОБРАЗОВАТЕЛЬНО-ПРОИЗВОДСТВЕННЫЙ КЛАСТЕР </a:t>
              </a:r>
              <a:r>
                <a:rPr lang="ru-RU" sz="1600">
                  <a:solidFill>
                    <a:srgbClr val="66FFFF"/>
                  </a:solidFill>
                </a:rPr>
                <a:t>ПРОМЫШЛЕННОСТЬ</a:t>
              </a:r>
            </a:p>
          </p:txBody>
        </p:sp>
        <p:sp>
          <p:nvSpPr>
            <p:cNvPr id="15368" name="TextBox 4"/>
            <p:cNvSpPr txBox="1">
              <a:spLocks noChangeArrowheads="1"/>
            </p:cNvSpPr>
            <p:nvPr/>
          </p:nvSpPr>
          <p:spPr bwMode="auto">
            <a:xfrm>
              <a:off x="142875" y="0"/>
              <a:ext cx="8858250" cy="338138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600"/>
                <a:t>ТОГБПОУ «ЖЕЛЕЗНОДОРОЖНЫЙ КОЛЛЕДЖ ИМ. В.М. БАРАНОВА» МИЧУРИНСК</a:t>
              </a:r>
            </a:p>
          </p:txBody>
        </p:sp>
      </p:grpSp>
    </p:spTree>
  </p:cSld>
  <p:clrMapOvr>
    <a:masterClrMapping/>
  </p:clrMapOvr>
  <p:transition advTm="1508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8" descr="2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857375"/>
            <a:ext cx="6477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9"/>
          <p:cNvSpPr txBox="1">
            <a:spLocks noChangeArrowheads="1"/>
          </p:cNvSpPr>
          <p:nvPr/>
        </p:nvSpPr>
        <p:spPr bwMode="auto">
          <a:xfrm>
            <a:off x="1143000" y="714375"/>
            <a:ext cx="7215188" cy="4832350"/>
          </a:xfrm>
          <a:prstGeom prst="rect">
            <a:avLst/>
          </a:prstGeom>
          <a:solidFill>
            <a:srgbClr val="002060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u="sng"/>
              <a:t>ПРОГРАММЫ ПОДГОТОВКИ КВАЛИФИЦИРОВАННЫХ РАБОЧИХ:</a:t>
            </a:r>
          </a:p>
          <a:p>
            <a:endParaRPr lang="ru-RU" sz="2800" b="1">
              <a:solidFill>
                <a:srgbClr val="66FFFF"/>
              </a:solidFill>
            </a:endParaRPr>
          </a:p>
          <a:p>
            <a:pPr>
              <a:buFont typeface="Wingdings" pitchFamily="2" charset="2"/>
              <a:buChar char="w"/>
            </a:pPr>
            <a:r>
              <a:rPr lang="ru-RU" sz="2800"/>
              <a:t> Слесарь по контрольно-измерительным</a:t>
            </a:r>
          </a:p>
          <a:p>
            <a:r>
              <a:rPr lang="ru-RU" sz="2800"/>
              <a:t>   приборам и автоматике</a:t>
            </a:r>
          </a:p>
          <a:p>
            <a:pPr>
              <a:buFont typeface="Wingdings" pitchFamily="2" charset="2"/>
              <a:buChar char="w"/>
            </a:pPr>
            <a:endParaRPr lang="ru-RU" sz="2800"/>
          </a:p>
          <a:p>
            <a:pPr>
              <a:buFont typeface="Wingdings" pitchFamily="2" charset="2"/>
              <a:buChar char="w"/>
            </a:pPr>
            <a:r>
              <a:rPr lang="ru-RU" sz="2800"/>
              <a:t> Мастер контрольно-измерительных</a:t>
            </a:r>
          </a:p>
          <a:p>
            <a:r>
              <a:rPr lang="ru-RU" sz="2800"/>
              <a:t>   приборов и автоматики</a:t>
            </a:r>
          </a:p>
          <a:p>
            <a:pPr>
              <a:buFont typeface="Wingdings" pitchFamily="2" charset="2"/>
              <a:buChar char="w"/>
            </a:pPr>
            <a:endParaRPr lang="ru-RU" sz="2800"/>
          </a:p>
          <a:p>
            <a:pPr>
              <a:buFont typeface="Wingdings" pitchFamily="2" charset="2"/>
              <a:buChar char="w"/>
            </a:pPr>
            <a:r>
              <a:rPr lang="ru-RU" sz="2800"/>
              <a:t> Мастер слесарных работ</a:t>
            </a:r>
          </a:p>
          <a:p>
            <a:endParaRPr lang="ru-RU" sz="2800">
              <a:solidFill>
                <a:srgbClr val="66FFFF"/>
              </a:solidFill>
            </a:endParaRPr>
          </a:p>
        </p:txBody>
      </p:sp>
      <p:grpSp>
        <p:nvGrpSpPr>
          <p:cNvPr id="16387" name="Группа 6"/>
          <p:cNvGrpSpPr>
            <a:grpSpLocks/>
          </p:cNvGrpSpPr>
          <p:nvPr/>
        </p:nvGrpSpPr>
        <p:grpSpPr bwMode="auto">
          <a:xfrm>
            <a:off x="142875" y="0"/>
            <a:ext cx="8929688" cy="6827838"/>
            <a:chOff x="142875" y="0"/>
            <a:chExt cx="8929688" cy="6827838"/>
          </a:xfrm>
        </p:grpSpPr>
        <p:sp>
          <p:nvSpPr>
            <p:cNvPr id="16388" name="TextBox 3"/>
            <p:cNvSpPr txBox="1">
              <a:spLocks noChangeArrowheads="1"/>
            </p:cNvSpPr>
            <p:nvPr/>
          </p:nvSpPr>
          <p:spPr bwMode="auto">
            <a:xfrm>
              <a:off x="142875" y="6488113"/>
              <a:ext cx="8858250" cy="339725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600"/>
                <a:t>ОБРАЗОВАТЕЛЬНО-ПРОИЗВОДСТВЕННЫЙ КЛАСТЕР </a:t>
              </a:r>
              <a:r>
                <a:rPr lang="ru-RU" sz="1600">
                  <a:solidFill>
                    <a:srgbClr val="66FFFF"/>
                  </a:solidFill>
                </a:rPr>
                <a:t>ПРОМЫШЛЕННОСТЬ</a:t>
              </a:r>
            </a:p>
          </p:txBody>
        </p:sp>
        <p:sp>
          <p:nvSpPr>
            <p:cNvPr id="16389" name="TextBox 4"/>
            <p:cNvSpPr txBox="1">
              <a:spLocks noChangeArrowheads="1"/>
            </p:cNvSpPr>
            <p:nvPr/>
          </p:nvSpPr>
          <p:spPr bwMode="auto">
            <a:xfrm>
              <a:off x="142875" y="0"/>
              <a:ext cx="8858250" cy="338138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/>
                <a:t>ТОГБПОУ «ЖЕЛЕЗНОДОРОЖНЫЙ КОЛЛЕДЖ ИМ. В.М. БАРАНОВА» МИЧУРИНСК</a:t>
              </a:r>
            </a:p>
          </p:txBody>
        </p:sp>
        <p:pic>
          <p:nvPicPr>
            <p:cNvPr id="16390" name="Рисунок 7" descr="logo-baranov.gif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994650" y="214313"/>
              <a:ext cx="1077913" cy="1079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advTm="15257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8" descr="2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857375"/>
            <a:ext cx="6477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Box 9"/>
          <p:cNvSpPr txBox="1">
            <a:spLocks noChangeArrowheads="1"/>
          </p:cNvSpPr>
          <p:nvPr/>
        </p:nvSpPr>
        <p:spPr bwMode="auto">
          <a:xfrm>
            <a:off x="1143000" y="3616325"/>
            <a:ext cx="6786563" cy="1816100"/>
          </a:xfrm>
          <a:prstGeom prst="rect">
            <a:avLst/>
          </a:prstGeom>
          <a:solidFill>
            <a:srgbClr val="002060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u="sng"/>
              <a:t>Квалификация:</a:t>
            </a:r>
          </a:p>
          <a:p>
            <a:pPr>
              <a:buFont typeface="Wingdings" pitchFamily="2" charset="2"/>
              <a:buChar char="w"/>
            </a:pPr>
            <a:r>
              <a:rPr lang="ru-RU" sz="2800"/>
              <a:t> Слесарь по контрольно- </a:t>
            </a:r>
          </a:p>
          <a:p>
            <a:r>
              <a:rPr lang="ru-RU" sz="2800"/>
              <a:t>   измерительным приборам и</a:t>
            </a:r>
          </a:p>
          <a:p>
            <a:r>
              <a:rPr lang="ru-RU" sz="2800"/>
              <a:t>   автоматике</a:t>
            </a:r>
          </a:p>
        </p:txBody>
      </p:sp>
      <p:pic>
        <p:nvPicPr>
          <p:cNvPr id="17411" name="Рисунок 10" descr="электромантер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773113"/>
            <a:ext cx="6715125" cy="272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2" name="Группа 7"/>
          <p:cNvGrpSpPr>
            <a:grpSpLocks/>
          </p:cNvGrpSpPr>
          <p:nvPr/>
        </p:nvGrpSpPr>
        <p:grpSpPr bwMode="auto">
          <a:xfrm>
            <a:off x="142875" y="0"/>
            <a:ext cx="8929688" cy="6827838"/>
            <a:chOff x="142875" y="0"/>
            <a:chExt cx="8929688" cy="6827838"/>
          </a:xfrm>
        </p:grpSpPr>
        <p:sp>
          <p:nvSpPr>
            <p:cNvPr id="17413" name="TextBox 3"/>
            <p:cNvSpPr txBox="1">
              <a:spLocks noChangeArrowheads="1"/>
            </p:cNvSpPr>
            <p:nvPr/>
          </p:nvSpPr>
          <p:spPr bwMode="auto">
            <a:xfrm>
              <a:off x="142875" y="6488113"/>
              <a:ext cx="8858250" cy="339725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600"/>
                <a:t>ОБРАЗОВАТЕЛЬНО-ПРОИЗВОДСТВЕННЫЙ КЛАСТЕР </a:t>
              </a:r>
              <a:r>
                <a:rPr lang="ru-RU" sz="1600">
                  <a:solidFill>
                    <a:srgbClr val="66FFFF"/>
                  </a:solidFill>
                </a:rPr>
                <a:t>ПРОМЫШЛЕННОСТЬ</a:t>
              </a:r>
            </a:p>
          </p:txBody>
        </p:sp>
        <p:sp>
          <p:nvSpPr>
            <p:cNvPr id="17414" name="TextBox 4"/>
            <p:cNvSpPr txBox="1">
              <a:spLocks noChangeArrowheads="1"/>
            </p:cNvSpPr>
            <p:nvPr/>
          </p:nvSpPr>
          <p:spPr bwMode="auto">
            <a:xfrm>
              <a:off x="142875" y="0"/>
              <a:ext cx="8858250" cy="338138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/>
                <a:t>ТОГБПОУ «ЖЕЛЕЗНОДОРОЖНЫЙ КОЛЛЕДЖ ИМ. В.М. БАРАНОВА» МИЧУРИНСК</a:t>
              </a:r>
            </a:p>
          </p:txBody>
        </p:sp>
        <p:pic>
          <p:nvPicPr>
            <p:cNvPr id="17415" name="Рисунок 7" descr="logo-baranov.gif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994650" y="214313"/>
              <a:ext cx="1077913" cy="1079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advTm="1007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8" descr="2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857375"/>
            <a:ext cx="6477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Рисунок 11" descr="Мастер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43013" y="841375"/>
            <a:ext cx="6615112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Box 12"/>
          <p:cNvSpPr txBox="1">
            <a:spLocks noChangeArrowheads="1"/>
          </p:cNvSpPr>
          <p:nvPr/>
        </p:nvSpPr>
        <p:spPr bwMode="auto">
          <a:xfrm>
            <a:off x="1143000" y="3571875"/>
            <a:ext cx="6715125" cy="1816100"/>
          </a:xfrm>
          <a:prstGeom prst="rect">
            <a:avLst/>
          </a:prstGeom>
          <a:solidFill>
            <a:srgbClr val="002060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u="sng"/>
              <a:t>Квалификация:</a:t>
            </a:r>
          </a:p>
          <a:p>
            <a:pPr>
              <a:buFont typeface="Wingdings" pitchFamily="2" charset="2"/>
              <a:buChar char="w"/>
            </a:pPr>
            <a:r>
              <a:rPr lang="ru-RU" sz="2800"/>
              <a:t> Слесарь-наладчик контрольно-</a:t>
            </a:r>
          </a:p>
          <a:p>
            <a:r>
              <a:rPr lang="ru-RU" sz="2800"/>
              <a:t>   измерительных приборов и</a:t>
            </a:r>
          </a:p>
          <a:p>
            <a:r>
              <a:rPr lang="ru-RU" sz="2800"/>
              <a:t>   автоматики</a:t>
            </a:r>
          </a:p>
        </p:txBody>
      </p:sp>
      <p:grpSp>
        <p:nvGrpSpPr>
          <p:cNvPr id="18436" name="Группа 7"/>
          <p:cNvGrpSpPr>
            <a:grpSpLocks/>
          </p:cNvGrpSpPr>
          <p:nvPr/>
        </p:nvGrpSpPr>
        <p:grpSpPr bwMode="auto">
          <a:xfrm>
            <a:off x="142875" y="0"/>
            <a:ext cx="8929688" cy="6827838"/>
            <a:chOff x="142875" y="0"/>
            <a:chExt cx="8929688" cy="6827838"/>
          </a:xfrm>
        </p:grpSpPr>
        <p:sp>
          <p:nvSpPr>
            <p:cNvPr id="18437" name="TextBox 3"/>
            <p:cNvSpPr txBox="1">
              <a:spLocks noChangeArrowheads="1"/>
            </p:cNvSpPr>
            <p:nvPr/>
          </p:nvSpPr>
          <p:spPr bwMode="auto">
            <a:xfrm>
              <a:off x="142875" y="6488113"/>
              <a:ext cx="8858250" cy="339725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600"/>
                <a:t>ОБРАЗОВАТЕЛЬНО-ПРОИЗВОДСТВЕННЫЙ КЛАСТЕР </a:t>
              </a:r>
              <a:r>
                <a:rPr lang="ru-RU" sz="1600">
                  <a:solidFill>
                    <a:srgbClr val="66FFFF"/>
                  </a:solidFill>
                </a:rPr>
                <a:t>ПРОМЫШЛЕННОСТЬ</a:t>
              </a:r>
            </a:p>
          </p:txBody>
        </p:sp>
        <p:sp>
          <p:nvSpPr>
            <p:cNvPr id="18438" name="TextBox 4"/>
            <p:cNvSpPr txBox="1">
              <a:spLocks noChangeArrowheads="1"/>
            </p:cNvSpPr>
            <p:nvPr/>
          </p:nvSpPr>
          <p:spPr bwMode="auto">
            <a:xfrm>
              <a:off x="142875" y="0"/>
              <a:ext cx="8858250" cy="338138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/>
                <a:t>ТОГБПОУ «ЖЕЛЕЗНОДОРОЖНЫЙ КОЛЛЕДЖ ИМ. В.М. БАРАНОВА» МИЧУРИНСК</a:t>
              </a:r>
            </a:p>
          </p:txBody>
        </p:sp>
        <p:pic>
          <p:nvPicPr>
            <p:cNvPr id="18439" name="Рисунок 7" descr="logo-baranov.gif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994650" y="214313"/>
              <a:ext cx="1077913" cy="1079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advTm="10156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8" descr="2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857375"/>
            <a:ext cx="6477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Box 11"/>
          <p:cNvSpPr txBox="1">
            <a:spLocks noChangeArrowheads="1"/>
          </p:cNvSpPr>
          <p:nvPr/>
        </p:nvSpPr>
        <p:spPr bwMode="auto">
          <a:xfrm>
            <a:off x="1143000" y="3571875"/>
            <a:ext cx="6715125" cy="2246313"/>
          </a:xfrm>
          <a:prstGeom prst="rect">
            <a:avLst/>
          </a:prstGeom>
          <a:solidFill>
            <a:srgbClr val="002060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u="sng"/>
              <a:t>Квалификация:</a:t>
            </a:r>
          </a:p>
          <a:p>
            <a:pPr>
              <a:buFont typeface="Wingdings" pitchFamily="2" charset="2"/>
              <a:buChar char="w"/>
            </a:pPr>
            <a:r>
              <a:rPr lang="ru-RU" sz="2800"/>
              <a:t> Слесарь-инструментальщик</a:t>
            </a:r>
          </a:p>
          <a:p>
            <a:pPr>
              <a:buFont typeface="Wingdings" pitchFamily="2" charset="2"/>
              <a:buChar char="w"/>
            </a:pPr>
            <a:r>
              <a:rPr lang="ru-RU" sz="2800"/>
              <a:t> Слесарь-сборщик</a:t>
            </a:r>
          </a:p>
          <a:p>
            <a:pPr>
              <a:buFont typeface="Wingdings" pitchFamily="2" charset="2"/>
              <a:buChar char="w"/>
            </a:pPr>
            <a:r>
              <a:rPr lang="ru-RU" sz="2800"/>
              <a:t> Слесарь-ремонтник промышленного</a:t>
            </a:r>
          </a:p>
          <a:p>
            <a:r>
              <a:rPr lang="ru-RU" sz="2800"/>
              <a:t>   оборудования</a:t>
            </a:r>
          </a:p>
        </p:txBody>
      </p:sp>
      <p:pic>
        <p:nvPicPr>
          <p:cNvPr id="19459" name="Рисунок 12" descr="Мастер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2538" y="785813"/>
            <a:ext cx="662781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60" name="Группа 7"/>
          <p:cNvGrpSpPr>
            <a:grpSpLocks/>
          </p:cNvGrpSpPr>
          <p:nvPr/>
        </p:nvGrpSpPr>
        <p:grpSpPr bwMode="auto">
          <a:xfrm>
            <a:off x="142875" y="0"/>
            <a:ext cx="8929688" cy="6827838"/>
            <a:chOff x="142875" y="0"/>
            <a:chExt cx="8929688" cy="6827838"/>
          </a:xfrm>
        </p:grpSpPr>
        <p:sp>
          <p:nvSpPr>
            <p:cNvPr id="19461" name="TextBox 3"/>
            <p:cNvSpPr txBox="1">
              <a:spLocks noChangeArrowheads="1"/>
            </p:cNvSpPr>
            <p:nvPr/>
          </p:nvSpPr>
          <p:spPr bwMode="auto">
            <a:xfrm>
              <a:off x="142875" y="6488113"/>
              <a:ext cx="8858250" cy="339725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600"/>
                <a:t>ОБРАЗОВАТЕЛЬНО-ПРОИЗВОДСТВЕННЫЙ КЛАСТЕР </a:t>
              </a:r>
              <a:r>
                <a:rPr lang="ru-RU" sz="1600">
                  <a:solidFill>
                    <a:srgbClr val="66FFFF"/>
                  </a:solidFill>
                </a:rPr>
                <a:t>ПРОМЫШЛЕННОСТЬ</a:t>
              </a:r>
            </a:p>
          </p:txBody>
        </p:sp>
        <p:sp>
          <p:nvSpPr>
            <p:cNvPr id="19462" name="TextBox 4"/>
            <p:cNvSpPr txBox="1">
              <a:spLocks noChangeArrowheads="1"/>
            </p:cNvSpPr>
            <p:nvPr/>
          </p:nvSpPr>
          <p:spPr bwMode="auto">
            <a:xfrm>
              <a:off x="142875" y="0"/>
              <a:ext cx="8858250" cy="338138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/>
                <a:t>ТОГБПОУ «ЖЕЛЕЗНОДОРОЖНЫЙ КОЛЛЕДЖ ИМ. В.М. БАРАНОВА» МИЧУРИНСК</a:t>
              </a:r>
            </a:p>
          </p:txBody>
        </p:sp>
        <p:pic>
          <p:nvPicPr>
            <p:cNvPr id="19463" name="Рисунок 7" descr="logo-baranov.gif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994650" y="214313"/>
              <a:ext cx="1077913" cy="1079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advTm="10374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8" descr="2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733550"/>
            <a:ext cx="6477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11"/>
          <p:cNvSpPr txBox="1">
            <a:spLocks noChangeArrowheads="1"/>
          </p:cNvSpPr>
          <p:nvPr/>
        </p:nvSpPr>
        <p:spPr bwMode="auto">
          <a:xfrm>
            <a:off x="1143000" y="1285875"/>
            <a:ext cx="7215188" cy="3232150"/>
          </a:xfrm>
          <a:prstGeom prst="rect">
            <a:avLst/>
          </a:prstGeom>
          <a:solidFill>
            <a:srgbClr val="002060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u="sng"/>
              <a:t>Срок обучения на базе основного общего образования:</a:t>
            </a:r>
          </a:p>
          <a:p>
            <a:pPr algn="ctr"/>
            <a:r>
              <a:rPr lang="ru-RU" sz="3600" b="1">
                <a:solidFill>
                  <a:srgbClr val="FF66FF"/>
                </a:solidFill>
              </a:rPr>
              <a:t> </a:t>
            </a:r>
          </a:p>
          <a:p>
            <a:pPr algn="ctr"/>
            <a:endParaRPr lang="ru-RU" sz="2800" b="1" u="sng"/>
          </a:p>
          <a:p>
            <a:pPr algn="ctr"/>
            <a:r>
              <a:rPr lang="ru-RU" sz="2800" b="1" u="sng"/>
              <a:t>Форма обучения:</a:t>
            </a:r>
          </a:p>
          <a:p>
            <a:pPr algn="ctr"/>
            <a:endParaRPr lang="ru-RU" sz="2800" b="1" u="sng"/>
          </a:p>
          <a:p>
            <a:pPr algn="ctr"/>
            <a:endParaRPr lang="ru-RU" sz="2800" b="1" u="sng"/>
          </a:p>
        </p:txBody>
      </p:sp>
      <p:sp>
        <p:nvSpPr>
          <p:cNvPr id="10" name="Заголовок 1"/>
          <p:cNvSpPr>
            <a:spLocks noGrp="1"/>
          </p:cNvSpPr>
          <p:nvPr>
            <p:ph type="ctrTitle"/>
          </p:nvPr>
        </p:nvSpPr>
        <p:spPr>
          <a:xfrm>
            <a:off x="2000200" y="2285992"/>
            <a:ext cx="5572196" cy="857256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mtClean="0"/>
              <a:t>2 ГОДА 10 МЕСЯЦЕВ</a:t>
            </a:r>
            <a:endParaRPr lang="ru-RU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928762" y="3643314"/>
            <a:ext cx="5572196" cy="857256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600" b="1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ОЧНАЯ</a:t>
            </a:r>
          </a:p>
        </p:txBody>
      </p:sp>
      <p:pic>
        <p:nvPicPr>
          <p:cNvPr id="20485" name="Рисунок 13" descr="Untitled-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4572000"/>
            <a:ext cx="7215188" cy="154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86" name="Группа 11"/>
          <p:cNvGrpSpPr>
            <a:grpSpLocks/>
          </p:cNvGrpSpPr>
          <p:nvPr/>
        </p:nvGrpSpPr>
        <p:grpSpPr bwMode="auto">
          <a:xfrm>
            <a:off x="142875" y="0"/>
            <a:ext cx="8929688" cy="6827838"/>
            <a:chOff x="142875" y="0"/>
            <a:chExt cx="8929688" cy="6827838"/>
          </a:xfrm>
        </p:grpSpPr>
        <p:sp>
          <p:nvSpPr>
            <p:cNvPr id="20487" name="TextBox 3"/>
            <p:cNvSpPr txBox="1">
              <a:spLocks noChangeArrowheads="1"/>
            </p:cNvSpPr>
            <p:nvPr/>
          </p:nvSpPr>
          <p:spPr bwMode="auto">
            <a:xfrm>
              <a:off x="142875" y="6488113"/>
              <a:ext cx="8858250" cy="339725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600"/>
                <a:t>ОБРАЗОВАТЕЛЬНО-ПРОИЗВОДСТВЕННЫЙ КЛАСТЕР </a:t>
              </a:r>
              <a:r>
                <a:rPr lang="ru-RU" sz="1600">
                  <a:solidFill>
                    <a:srgbClr val="66FFFF"/>
                  </a:solidFill>
                </a:rPr>
                <a:t>ПРОМЫШЛЕННОСТЬ</a:t>
              </a:r>
            </a:p>
          </p:txBody>
        </p:sp>
        <p:sp>
          <p:nvSpPr>
            <p:cNvPr id="20488" name="TextBox 4"/>
            <p:cNvSpPr txBox="1">
              <a:spLocks noChangeArrowheads="1"/>
            </p:cNvSpPr>
            <p:nvPr/>
          </p:nvSpPr>
          <p:spPr bwMode="auto">
            <a:xfrm>
              <a:off x="142875" y="0"/>
              <a:ext cx="8858250" cy="338138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/>
                <a:t>ТОГБПОУ «ЖЕЛЕЗНОДОРОЖНЫЙ КОЛЛЕДЖ ИМ. В.М. БАРАНОВА» МИЧУРИНСК</a:t>
              </a:r>
            </a:p>
          </p:txBody>
        </p:sp>
        <p:pic>
          <p:nvPicPr>
            <p:cNvPr id="20489" name="Рисунок 7" descr="logo-baranov.gif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994650" y="214313"/>
              <a:ext cx="1077913" cy="1079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advTm="15351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4"/>
          <p:cNvSpPr>
            <a:spLocks noChangeArrowheads="1"/>
          </p:cNvSpPr>
          <p:nvPr/>
        </p:nvSpPr>
        <p:spPr bwMode="auto">
          <a:xfrm>
            <a:off x="142875" y="857250"/>
            <a:ext cx="8643938" cy="5200650"/>
          </a:xfrm>
          <a:prstGeom prst="rect">
            <a:avLst/>
          </a:prstGeom>
          <a:solidFill>
            <a:srgbClr val="002060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u="sng"/>
              <a:t>ПРЕИМУЩЕСТВА ОБУЧЕНИЯ:</a:t>
            </a:r>
          </a:p>
          <a:p>
            <a:pPr algn="ctr"/>
            <a:endParaRPr lang="ru-RU" sz="1000" b="1"/>
          </a:p>
          <a:p>
            <a:r>
              <a:rPr lang="ru-RU" sz="2800"/>
              <a:t> </a:t>
            </a:r>
            <a:r>
              <a:rPr lang="ru-RU" sz="2800">
                <a:solidFill>
                  <a:srgbClr val="FF0000"/>
                </a:solidFill>
                <a:sym typeface="Wingdings" pitchFamily="2" charset="2"/>
              </a:rPr>
              <a:t></a:t>
            </a:r>
            <a:r>
              <a:rPr lang="ru-RU" sz="2800" b="1"/>
              <a:t> Поступление на общедоступной основе</a:t>
            </a:r>
          </a:p>
          <a:p>
            <a:endParaRPr lang="ru-RU" sz="1000" b="1"/>
          </a:p>
          <a:p>
            <a:r>
              <a:rPr lang="ru-RU" sz="2800"/>
              <a:t> </a:t>
            </a:r>
            <a:r>
              <a:rPr lang="ru-RU" sz="2800">
                <a:solidFill>
                  <a:srgbClr val="FF0000"/>
                </a:solidFill>
                <a:sym typeface="Wingdings" pitchFamily="2" charset="2"/>
              </a:rPr>
              <a:t></a:t>
            </a:r>
            <a:r>
              <a:rPr lang="ru-RU" sz="2800" b="1"/>
              <a:t> Обучение по востребованным профессиям</a:t>
            </a:r>
          </a:p>
          <a:p>
            <a:endParaRPr lang="ru-RU" sz="1000" b="1"/>
          </a:p>
          <a:p>
            <a:r>
              <a:rPr lang="ru-RU" sz="2800"/>
              <a:t> </a:t>
            </a:r>
            <a:r>
              <a:rPr lang="ru-RU" sz="2800">
                <a:solidFill>
                  <a:srgbClr val="FF0000"/>
                </a:solidFill>
                <a:sym typeface="Wingdings" pitchFamily="2" charset="2"/>
              </a:rPr>
              <a:t></a:t>
            </a:r>
            <a:r>
              <a:rPr lang="ru-RU" sz="2800" b="1"/>
              <a:t> Гарантированное трудоустройство</a:t>
            </a:r>
          </a:p>
          <a:p>
            <a:endParaRPr lang="ru-RU" sz="1000" b="1"/>
          </a:p>
          <a:p>
            <a:r>
              <a:rPr lang="ru-RU" sz="2800"/>
              <a:t> </a:t>
            </a:r>
            <a:r>
              <a:rPr lang="ru-RU" sz="2800">
                <a:solidFill>
                  <a:srgbClr val="FF0000"/>
                </a:solidFill>
                <a:sym typeface="Wingdings" pitchFamily="2" charset="2"/>
              </a:rPr>
              <a:t></a:t>
            </a:r>
            <a:r>
              <a:rPr lang="ru-RU" sz="2800" b="1"/>
              <a:t> Сетевое продвижение рабочих кадров</a:t>
            </a:r>
          </a:p>
          <a:p>
            <a:endParaRPr lang="ru-RU" sz="1000" b="1"/>
          </a:p>
          <a:p>
            <a:r>
              <a:rPr lang="ru-RU" sz="2800"/>
              <a:t> </a:t>
            </a:r>
            <a:r>
              <a:rPr lang="ru-RU" sz="2800">
                <a:solidFill>
                  <a:srgbClr val="FF0000"/>
                </a:solidFill>
                <a:sym typeface="Wingdings" pitchFamily="2" charset="2"/>
              </a:rPr>
              <a:t></a:t>
            </a:r>
            <a:r>
              <a:rPr lang="ru-RU" sz="2800">
                <a:sym typeface="Wingdings" pitchFamily="2" charset="2"/>
              </a:rPr>
              <a:t> </a:t>
            </a:r>
            <a:r>
              <a:rPr lang="ru-RU" sz="2800" b="1"/>
              <a:t>Дополнительные квалификации</a:t>
            </a:r>
          </a:p>
          <a:p>
            <a:endParaRPr lang="ru-RU" sz="1000" b="1"/>
          </a:p>
          <a:p>
            <a:r>
              <a:rPr lang="ru-RU" sz="2800"/>
              <a:t> </a:t>
            </a:r>
            <a:r>
              <a:rPr lang="ru-RU" sz="2800">
                <a:solidFill>
                  <a:srgbClr val="FF0000"/>
                </a:solidFill>
                <a:sym typeface="Wingdings" pitchFamily="2" charset="2"/>
              </a:rPr>
              <a:t></a:t>
            </a:r>
            <a:r>
              <a:rPr lang="ru-RU" sz="2800" b="1"/>
              <a:t> Интерактивное и электронное обучение</a:t>
            </a:r>
          </a:p>
          <a:p>
            <a:endParaRPr lang="ru-RU" sz="1000" b="1"/>
          </a:p>
          <a:p>
            <a:r>
              <a:rPr lang="ru-RU" sz="2800"/>
              <a:t> </a:t>
            </a:r>
            <a:r>
              <a:rPr lang="ru-RU" sz="2800">
                <a:solidFill>
                  <a:srgbClr val="FF0000"/>
                </a:solidFill>
                <a:sym typeface="Wingdings" pitchFamily="2" charset="2"/>
              </a:rPr>
              <a:t></a:t>
            </a:r>
            <a:r>
              <a:rPr lang="ru-RU" sz="2800" b="1"/>
              <a:t> Отсрочка от армии</a:t>
            </a:r>
          </a:p>
          <a:p>
            <a:endParaRPr lang="ru-RU" sz="1000" b="1"/>
          </a:p>
          <a:p>
            <a:r>
              <a:rPr lang="ru-RU" sz="2800">
                <a:solidFill>
                  <a:srgbClr val="FF0000"/>
                </a:solidFill>
                <a:sym typeface="Wingdings" pitchFamily="2" charset="2"/>
              </a:rPr>
              <a:t>  </a:t>
            </a:r>
            <a:r>
              <a:rPr lang="ru-RU" sz="2800" b="1"/>
              <a:t>Стипендия, общежитие</a:t>
            </a:r>
          </a:p>
        </p:txBody>
      </p:sp>
      <p:grpSp>
        <p:nvGrpSpPr>
          <p:cNvPr id="21506" name="Группа 5"/>
          <p:cNvGrpSpPr>
            <a:grpSpLocks/>
          </p:cNvGrpSpPr>
          <p:nvPr/>
        </p:nvGrpSpPr>
        <p:grpSpPr bwMode="auto">
          <a:xfrm>
            <a:off x="142875" y="0"/>
            <a:ext cx="8929688" cy="6827838"/>
            <a:chOff x="142875" y="0"/>
            <a:chExt cx="8929688" cy="6827838"/>
          </a:xfrm>
        </p:grpSpPr>
        <p:sp>
          <p:nvSpPr>
            <p:cNvPr id="21507" name="TextBox 3"/>
            <p:cNvSpPr txBox="1">
              <a:spLocks noChangeArrowheads="1"/>
            </p:cNvSpPr>
            <p:nvPr/>
          </p:nvSpPr>
          <p:spPr bwMode="auto">
            <a:xfrm>
              <a:off x="142875" y="6488113"/>
              <a:ext cx="8858250" cy="339725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600"/>
                <a:t>ОБРАЗОВАТЕЛЬНО-ПРОИЗВОДСТВЕННЫЙ КЛАСТЕР </a:t>
              </a:r>
              <a:r>
                <a:rPr lang="ru-RU" sz="1600">
                  <a:solidFill>
                    <a:srgbClr val="66FFFF"/>
                  </a:solidFill>
                </a:rPr>
                <a:t>ПРОМЫШЛЕННОСТЬ</a:t>
              </a:r>
            </a:p>
          </p:txBody>
        </p:sp>
        <p:sp>
          <p:nvSpPr>
            <p:cNvPr id="21508" name="TextBox 4"/>
            <p:cNvSpPr txBox="1">
              <a:spLocks noChangeArrowheads="1"/>
            </p:cNvSpPr>
            <p:nvPr/>
          </p:nvSpPr>
          <p:spPr bwMode="auto">
            <a:xfrm>
              <a:off x="142875" y="0"/>
              <a:ext cx="8858250" cy="338138"/>
            </a:xfrm>
            <a:prstGeom prst="rect">
              <a:avLst/>
            </a:prstGeom>
            <a:solidFill>
              <a:srgbClr val="002060">
                <a:alpha val="5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/>
                <a:t>ТОГБПОУ «ЖЕЛЕЗНОДОРОЖНЫЙ КОЛЛЕДЖ ИМ. В.М. БАРАНОВА» МИЧУРИНСК</a:t>
              </a:r>
            </a:p>
          </p:txBody>
        </p:sp>
        <p:pic>
          <p:nvPicPr>
            <p:cNvPr id="21509" name="Рисунок 7" descr="logo-baranov.gif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994650" y="214313"/>
              <a:ext cx="1077913" cy="1079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advTm="15397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219</TotalTime>
  <Words>364</Words>
  <Application>Microsoft Office PowerPoint</Application>
  <PresentationFormat>Экран (4:3)</PresentationFormat>
  <Paragraphs>124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26" baseType="lpstr">
      <vt:lpstr>Arial</vt:lpstr>
      <vt:lpstr>Franklin Gothic Book</vt:lpstr>
      <vt:lpstr>Wingdings 2</vt:lpstr>
      <vt:lpstr>Calibri</vt:lpstr>
      <vt:lpstr>Wingdings</vt:lpstr>
      <vt:lpstr>Trebuchet MS</vt:lpstr>
      <vt:lpstr>Times New Roman</vt:lpstr>
      <vt:lpstr>Техническая</vt:lpstr>
      <vt:lpstr>Техническая</vt:lpstr>
      <vt:lpstr>Техническая</vt:lpstr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ТОГБПОУ  «Железнодорожный колледж  им. В.М. Баранова»</dc:title>
  <dc:creator>User</dc:creator>
  <cp:lastModifiedBy>Yri</cp:lastModifiedBy>
  <cp:revision>27</cp:revision>
  <dcterms:created xsi:type="dcterms:W3CDTF">2017-02-22T06:13:53Z</dcterms:created>
  <dcterms:modified xsi:type="dcterms:W3CDTF">2017-02-25T16:01:05Z</dcterms:modified>
</cp:coreProperties>
</file>