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  <a:fill>
          <a:solidFill>
            <a:schemeClr val="accent2">
              <a:tint val="40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</a:tblBg>
    <a:wholeTbl>
      <a:tcTxStyle>
        <a:fontRef idx="minor">
          <a:srgbClr val="00000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rgbClr val="00000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  <a:fill>
          <a:solidFill>
            <a:schemeClr val="accent1">
              <a:tint val="40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50" d="100"/>
          <a:sy n="150" d="100"/>
        </p:scale>
        <p:origin x="-58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8632A4-37AA-4544-9240-BBE313E90D1D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7C5A2A-EAF3-41E8-BF22-A544D2D5C11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7C5A2A-EAF3-41E8-BF22-A544D2D5C113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907-701F-43E7-9F96-38F98F4FE37C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C1D44-2A82-40DB-88BD-AF192B0A3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907-701F-43E7-9F96-38F98F4FE37C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C1D44-2A82-40DB-88BD-AF192B0A3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907-701F-43E7-9F96-38F98F4FE37C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C1D44-2A82-40DB-88BD-AF192B0A3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907-701F-43E7-9F96-38F98F4FE37C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C1D44-2A82-40DB-88BD-AF192B0A3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907-701F-43E7-9F96-38F98F4FE37C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C1D44-2A82-40DB-88BD-AF192B0A3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907-701F-43E7-9F96-38F98F4FE37C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C1D44-2A82-40DB-88BD-AF192B0A3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907-701F-43E7-9F96-38F98F4FE37C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C1D44-2A82-40DB-88BD-AF192B0A3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907-701F-43E7-9F96-38F98F4FE37C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C1D44-2A82-40DB-88BD-AF192B0A3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907-701F-43E7-9F96-38F98F4FE37C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C1D44-2A82-40DB-88BD-AF192B0A3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907-701F-43E7-9F96-38F98F4FE37C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C1D44-2A82-40DB-88BD-AF192B0A3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907-701F-43E7-9F96-38F98F4FE37C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C1D44-2A82-40DB-88BD-AF192B0A3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CDC907-701F-43E7-9F96-38F98F4FE37C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C1D44-2A82-40DB-88BD-AF192B0A3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cdmv_soslovskiyar\Desktop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/>
        </p:blipFill>
        <p:spPr bwMode="auto">
          <a:xfrm>
            <a:off x="7668344" y="908720"/>
            <a:ext cx="822920" cy="504056"/>
          </a:xfrm>
          <a:prstGeom prst="rect">
            <a:avLst/>
          </a:prstGeom>
          <a:noFill/>
        </p:spPr>
      </p:pic>
      <p:sp>
        <p:nvSpPr>
          <p:cNvPr id="52" name="Прямоугольник 51"/>
          <p:cNvSpPr/>
          <p:nvPr/>
        </p:nvSpPr>
        <p:spPr>
          <a:xfrm>
            <a:off x="0" y="1412776"/>
            <a:ext cx="9144000" cy="28083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107504" y="116632"/>
            <a:ext cx="8928992" cy="695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822"/>
              </a:avLst>
            </a:prstTxWarp>
          </a:bodyPr>
          <a:lstStyle/>
          <a:p>
            <a:pPr algn="ctr" rtl="0"/>
            <a:r>
              <a:rPr lang="ru-RU" sz="4800" b="1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107763" dir="18900000" algn="ctr" rotWithShape="0">
                    <a:srgbClr val="C0C0C0">
                      <a:alpha val="50000"/>
                    </a:srgbClr>
                  </a:outerShdw>
                </a:effectLst>
                <a:latin typeface="Impact"/>
              </a:rPr>
              <a:t>ЗАЦЕПИНГ – ЭТО ОПАСНО</a:t>
            </a:r>
            <a:endParaRPr lang="ru-RU" sz="4800" b="1" kern="10" spc="0" dirty="0">
              <a:ln w="9525">
                <a:noFill/>
                <a:round/>
                <a:headEnd/>
                <a:tailEnd/>
              </a:ln>
              <a:solidFill>
                <a:srgbClr val="FF0000"/>
              </a:solidFill>
              <a:effectLst>
                <a:outerShdw dist="107763" dir="18900000" algn="ctr" rotWithShape="0">
                  <a:srgbClr val="C0C0C0">
                    <a:alpha val="50000"/>
                  </a:srgbClr>
                </a:outerShdw>
              </a:effectLst>
              <a:latin typeface="Impact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1475656" y="796852"/>
            <a:ext cx="6192688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ctr" fontAlgn="base">
              <a:lnSpc>
                <a:spcPts val="124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200" i="1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Зацепинг — это не «экстрим», а неоправданный риск, который влечет за собой административную ответственность (штрафы) и, что намного важнее, приводит к необратимым травмам, ампутациям и смерти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0" y="1412776"/>
            <a:ext cx="9144000" cy="515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180"/>
              </a:lnSpc>
            </a:pPr>
            <a:r>
              <a:rPr lang="ru-RU" sz="105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 статье 267.1 </a:t>
            </a:r>
            <a:r>
              <a:rPr lang="ru-RU" sz="105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Уголовного кодекса Российской Федерации </a:t>
            </a:r>
          </a:p>
          <a:p>
            <a:pPr algn="ctr">
              <a:lnSpc>
                <a:spcPts val="1180"/>
              </a:lnSpc>
            </a:pPr>
            <a:r>
              <a:rPr lang="ru-RU" sz="105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предусмотрена </a:t>
            </a:r>
            <a:r>
              <a:rPr lang="ru-RU" sz="1050" b="1" i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уголовная</a:t>
            </a:r>
            <a:r>
              <a:rPr lang="ru-RU" sz="105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05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ответственность </a:t>
            </a:r>
          </a:p>
          <a:p>
            <a:pPr algn="just">
              <a:lnSpc>
                <a:spcPts val="924"/>
              </a:lnSpc>
            </a:pPr>
            <a:endParaRPr lang="ru-RU" sz="8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0" y="1811168"/>
          <a:ext cx="9144000" cy="1054100"/>
        </p:xfrm>
        <a:graphic>
          <a:graphicData uri="http://schemas.openxmlformats.org/drawingml/2006/table">
            <a:tbl>
              <a:tblPr firstRow="1">
                <a:tableStyleId>{21E4AEA4-8DFA-4A89-87EB-49C32662AFE0}</a:tableStyleId>
              </a:tblPr>
              <a:tblGrid>
                <a:gridCol w="5508104"/>
                <a:gridCol w="3635896"/>
              </a:tblGrid>
              <a:tr h="161580">
                <a:tc>
                  <a:txBody>
                    <a:bodyPr/>
                    <a:lstStyle/>
                    <a:p>
                      <a:pPr algn="ctr" defTabSz="720000">
                        <a:lnSpc>
                          <a:spcPts val="704"/>
                        </a:lnSpc>
                      </a:pPr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Деяние</a:t>
                      </a:r>
                      <a:endParaRPr lang="ru-RU" sz="60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defTabSz="720000">
                        <a:lnSpc>
                          <a:spcPts val="704"/>
                        </a:lnSpc>
                      </a:pPr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Ответственность</a:t>
                      </a:r>
                      <a:endParaRPr lang="ru-RU" sz="60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5399">
                <a:tc rowSpan="4">
                  <a:txBody>
                    <a:bodyPr/>
                    <a:lstStyle/>
                    <a:p>
                      <a:pPr defTabSz="720000">
                        <a:lnSpc>
                          <a:spcPts val="1034"/>
                        </a:lnSpc>
                      </a:pPr>
                      <a:endParaRPr lang="ru-RU" sz="800" i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ctr" defTabSz="720000">
                        <a:lnSpc>
                          <a:spcPts val="1134"/>
                        </a:lnSpc>
                      </a:pPr>
                      <a:endParaRPr lang="ru-RU" sz="700" i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just" defTabSz="720000">
                        <a:lnSpc>
                          <a:spcPts val="1134"/>
                        </a:lnSpc>
                      </a:pPr>
                      <a:r>
                        <a:rPr lang="ru-RU" sz="105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Совершение </a:t>
                      </a:r>
                      <a:r>
                        <a:rPr lang="ru-RU" sz="1050" i="1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из хулиганских побуждений действий, угрожающих безопасной эксплуатации транспортных средств (с 14 лет)</a:t>
                      </a:r>
                      <a:endParaRPr lang="ru-RU" sz="1050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defTabSz="720000">
                        <a:lnSpc>
                          <a:spcPts val="834"/>
                        </a:lnSpc>
                      </a:pPr>
                      <a:r>
                        <a:rPr lang="ru-RU" sz="700" b="1" i="1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штраф от 150 тыс. руб. до 300 тыс. руб. или в размере </a:t>
                      </a:r>
                      <a:r>
                        <a:rPr lang="ru-RU" sz="700" b="1" i="1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заработной платы или иного дохода осужденного за период до 2-х лет</a:t>
                      </a:r>
                      <a:endParaRPr lang="ru-RU" sz="700" b="1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64368">
                <a:tc vMerge="1">
                  <a:txBody>
                    <a:bodyPr/>
                    <a:lstStyle/>
                    <a:p>
                      <a:pPr defTabSz="720000">
                        <a:lnSpc>
                          <a:spcPts val="834"/>
                        </a:lnSpc>
                      </a:pPr>
                      <a:endParaRPr lang="ru-RU" sz="670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defTabSz="720000">
                        <a:lnSpc>
                          <a:spcPts val="834"/>
                        </a:lnSpc>
                      </a:pPr>
                      <a:r>
                        <a:rPr lang="ru-RU" sz="700" b="1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ограничение свободы до 2-х лет</a:t>
                      </a:r>
                      <a:endParaRPr lang="ru-RU" sz="700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64368">
                <a:tc vMerge="1">
                  <a:txBody>
                    <a:bodyPr/>
                    <a:lstStyle/>
                    <a:p>
                      <a:pPr defTabSz="720000">
                        <a:lnSpc>
                          <a:spcPts val="834"/>
                        </a:lnSpc>
                      </a:pPr>
                      <a:endParaRPr lang="ru-RU" sz="670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defTabSz="720000">
                        <a:lnSpc>
                          <a:spcPts val="834"/>
                        </a:lnSpc>
                      </a:pPr>
                      <a:r>
                        <a:rPr lang="ru-RU" sz="700" b="1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принудительные работы до 2-х лет</a:t>
                      </a:r>
                      <a:endParaRPr lang="ru-RU" sz="700" b="1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64368">
                <a:tc vMerge="1">
                  <a:txBody>
                    <a:bodyPr/>
                    <a:lstStyle/>
                    <a:p>
                      <a:pPr defTabSz="720000">
                        <a:lnSpc>
                          <a:spcPts val="834"/>
                        </a:lnSpc>
                      </a:pPr>
                      <a:endParaRPr lang="ru-RU" sz="670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defTabSz="720000">
                        <a:lnSpc>
                          <a:spcPts val="834"/>
                        </a:lnSpc>
                      </a:pPr>
                      <a:r>
                        <a:rPr lang="ru-RU" sz="700" b="1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лишение свободы до 2-х лет</a:t>
                      </a:r>
                      <a:endParaRPr lang="ru-RU" sz="700" b="1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4" name="Picture 2" descr="C:\Users\cdmv_soslovskiyar\Desktop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/>
        </p:blipFill>
        <p:spPr bwMode="auto">
          <a:xfrm flipH="1">
            <a:off x="755576" y="908720"/>
            <a:ext cx="750912" cy="504056"/>
          </a:xfrm>
          <a:prstGeom prst="rect">
            <a:avLst/>
          </a:prstGeom>
          <a:noFill/>
        </p:spPr>
      </p:pic>
      <p:sp>
        <p:nvSpPr>
          <p:cNvPr id="30" name="Прямоугольник 29"/>
          <p:cNvSpPr/>
          <p:nvPr/>
        </p:nvSpPr>
        <p:spPr>
          <a:xfrm>
            <a:off x="0" y="2708920"/>
            <a:ext cx="9144000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180"/>
              </a:lnSpc>
            </a:pPr>
            <a:endParaRPr lang="ru-RU" sz="1050" b="1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lnSpc>
                <a:spcPts val="1180"/>
              </a:lnSpc>
            </a:pPr>
            <a:r>
              <a:rPr lang="ru-RU" sz="105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 статям 5.35, 11.17 </a:t>
            </a:r>
            <a:r>
              <a:rPr lang="ru-RU" sz="105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Кодекса Российской Федерации об административных правонарушениях </a:t>
            </a:r>
          </a:p>
          <a:p>
            <a:pPr algn="ctr">
              <a:lnSpc>
                <a:spcPts val="1180"/>
              </a:lnSpc>
            </a:pPr>
            <a:r>
              <a:rPr lang="ru-RU" sz="105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предусмотрена </a:t>
            </a:r>
            <a:r>
              <a:rPr lang="ru-RU" sz="1050" b="1" i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административная </a:t>
            </a:r>
            <a:r>
              <a:rPr lang="ru-RU" sz="105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ответственность</a:t>
            </a:r>
          </a:p>
          <a:p>
            <a:pPr algn="just">
              <a:lnSpc>
                <a:spcPts val="924"/>
              </a:lnSpc>
            </a:pPr>
            <a:endParaRPr lang="ru-RU" sz="8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31" name="Таблица 30"/>
          <p:cNvGraphicFramePr>
            <a:graphicFrameLocks noGrp="1"/>
          </p:cNvGraphicFramePr>
          <p:nvPr/>
        </p:nvGraphicFramePr>
        <p:xfrm>
          <a:off x="0" y="3276476"/>
          <a:ext cx="9144000" cy="1610140"/>
        </p:xfrm>
        <a:graphic>
          <a:graphicData uri="http://schemas.openxmlformats.org/drawingml/2006/table">
            <a:tbl>
              <a:tblPr firstRow="1">
                <a:tableStyleId>{21E4AEA4-8DFA-4A89-87EB-49C32662AFE0}</a:tableStyleId>
              </a:tblPr>
              <a:tblGrid>
                <a:gridCol w="5508104"/>
                <a:gridCol w="3635896"/>
              </a:tblGrid>
              <a:tr h="0">
                <a:tc>
                  <a:txBody>
                    <a:bodyPr/>
                    <a:lstStyle/>
                    <a:p>
                      <a:pPr algn="ctr" defTabSz="720000">
                        <a:lnSpc>
                          <a:spcPts val="704"/>
                        </a:lnSpc>
                      </a:pPr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Деяние</a:t>
                      </a:r>
                      <a:endParaRPr lang="ru-RU" sz="60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defTabSz="720000">
                        <a:lnSpc>
                          <a:spcPts val="704"/>
                        </a:lnSpc>
                      </a:pPr>
                      <a:r>
                        <a:rPr lang="ru-RU" sz="60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Ответственность</a:t>
                      </a:r>
                      <a:endParaRPr lang="ru-RU" sz="60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14900">
                <a:tc>
                  <a:txBody>
                    <a:bodyPr/>
                    <a:lstStyle/>
                    <a:p>
                      <a:pPr algn="just" defTabSz="720000">
                        <a:lnSpc>
                          <a:spcPts val="1234"/>
                        </a:lnSpc>
                      </a:pPr>
                      <a:r>
                        <a:rPr lang="ru-RU" sz="1050" i="1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Посадка или высадка граждан на ходу поезда либо проезд на подножках, крышах вагонов или в других не приспособленных для проезда пассажиров местах, а равно самовольная без надобности остановка поезда либо самовольный проезд в грузовом поезде (с 16 лет)</a:t>
                      </a:r>
                      <a:endParaRPr lang="ru-RU" sz="1050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defTabSz="720000">
                        <a:lnSpc>
                          <a:spcPts val="834"/>
                        </a:lnSpc>
                      </a:pPr>
                      <a:endParaRPr lang="ru-RU" sz="700" b="1" i="1" dirty="0" smtClean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just" defTabSz="720000">
                        <a:lnSpc>
                          <a:spcPts val="834"/>
                        </a:lnSpc>
                      </a:pPr>
                      <a:endParaRPr lang="ru-RU" sz="700" b="1" i="1" dirty="0" smtClean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just" defTabSz="720000">
                        <a:lnSpc>
                          <a:spcPts val="834"/>
                        </a:lnSpc>
                      </a:pPr>
                      <a:r>
                        <a:rPr lang="ru-RU" sz="700" b="1" i="1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штраф от 2 тыс. руб. до 4 тыс. руб. </a:t>
                      </a:r>
                      <a:endParaRPr lang="ru-RU" sz="700" b="1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714900">
                <a:tc>
                  <a:txBody>
                    <a:bodyPr/>
                    <a:lstStyle/>
                    <a:p>
                      <a:pPr algn="just" defTabSz="720000">
                        <a:lnSpc>
                          <a:spcPts val="1234"/>
                        </a:lnSpc>
                      </a:pPr>
                      <a:r>
                        <a:rPr lang="ru-RU" sz="1100" i="1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Неисполнение или ненадлежащее исполнение родителями или иными законными представителями несовершеннолетних обязанностей по содержанию, воспитанию, обучению, защите прав и интересов несовершеннолетних (если нарушителю меньше 16 лет)</a:t>
                      </a:r>
                      <a:endParaRPr lang="ru-RU" sz="1100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720000" rtl="0" eaLnBrk="1" fontAlgn="auto" latinLnBrk="0" hangingPunct="1">
                        <a:lnSpc>
                          <a:spcPts val="834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700" b="1" i="1" dirty="0" smtClean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marL="0" marR="0" indent="0" algn="just" defTabSz="720000" rtl="0" eaLnBrk="1" fontAlgn="auto" latinLnBrk="0" hangingPunct="1">
                        <a:lnSpc>
                          <a:spcPts val="834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700" b="1" i="1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предупреждение или </a:t>
                      </a:r>
                    </a:p>
                    <a:p>
                      <a:pPr marL="0" marR="0" indent="0" algn="just" defTabSz="720000" rtl="0" eaLnBrk="1" fontAlgn="auto" latinLnBrk="0" hangingPunct="1">
                        <a:lnSpc>
                          <a:spcPts val="834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700" b="1" i="1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штраф от 500 руб. до 2 тыс.</a:t>
                      </a:r>
                      <a:r>
                        <a:rPr lang="ru-RU" sz="700" b="1" i="1" baseline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ru-RU" sz="700" b="1" i="1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руб. </a:t>
                      </a:r>
                      <a:endParaRPr lang="ru-RU" sz="700" b="1" i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marL="0" marR="0" indent="0" algn="just" defTabSz="720000" rtl="0" eaLnBrk="1" fontAlgn="auto" latinLnBrk="0" hangingPunct="1">
                        <a:lnSpc>
                          <a:spcPts val="834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700" b="1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4977172"/>
            <a:ext cx="9144000" cy="1477328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000" b="1" i="0" u="none" strike="noStrike" cap="none" normalizeH="0" baseline="0" dirty="0" smtClean="0">
              <a:ln>
                <a:noFill/>
              </a:ln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800" b="1" i="0" u="none" strike="noStrike" cap="none" normalizeH="0" baseline="0" dirty="0" smtClean="0">
                <a:ln>
                  <a:noFill/>
                </a:ln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Наглядные опасности зацепинга:</a:t>
            </a:r>
            <a:endParaRPr kumimoji="0" lang="ru-RU" sz="800" b="0" i="0" u="none" strike="noStrike" cap="none" normalizeH="0" baseline="0" dirty="0" smtClean="0">
              <a:ln>
                <a:noFill/>
              </a:ln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800" b="1" i="0" u="none" strike="noStrike" cap="none" normalizeH="0" baseline="0" dirty="0" smtClean="0">
                <a:ln>
                  <a:noFill/>
                </a:ln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Электрическая</a:t>
            </a:r>
            <a:r>
              <a:rPr kumimoji="0" lang="ru-RU" sz="800" b="1" i="0" u="none" strike="noStrike" cap="none" normalizeH="0" dirty="0" smtClean="0">
                <a:ln>
                  <a:noFill/>
                </a:ln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дуга (удар током)</a:t>
            </a:r>
            <a:r>
              <a:rPr kumimoji="0" lang="ru-RU" sz="800" b="1" i="0" u="none" strike="noStrike" cap="none" normalizeH="0" baseline="0" dirty="0" smtClean="0">
                <a:ln>
                  <a:noFill/>
                </a:ln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  <a:r>
              <a:rPr kumimoji="0" lang="ru-RU" sz="800" b="0" i="0" u="none" strike="noStrike" cap="none" normalizeH="0" baseline="0" dirty="0" smtClean="0">
                <a:ln>
                  <a:noFill/>
                </a:ln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 Напряжение в контактной сети настолько высокое, что не обязательно касаться проводов — смертельный разряд может поразить на расстоянии до 2 метров, вызывая обугливание тканей, остановку сердца и падение с высоты.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800" b="1" i="0" u="none" strike="noStrike" cap="none" normalizeH="0" baseline="0" dirty="0" smtClean="0">
                <a:ln>
                  <a:noFill/>
                </a:ln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Падение на рельсы (скорость и вибрация):</a:t>
            </a:r>
            <a:r>
              <a:rPr kumimoji="0" lang="ru-RU" sz="800" b="0" i="0" u="none" strike="noStrike" cap="none" normalizeH="0" baseline="0" dirty="0" smtClean="0">
                <a:ln>
                  <a:noFill/>
                </a:ln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 Поезда движутся с высокой скоростью. Вибрация, встречный ветер или резкое торможение приводят к потере равновесия. Падение почти всегда происходит под колеса.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800" b="1" i="0" u="none" strike="noStrike" cap="none" normalizeH="0" baseline="0" dirty="0" smtClean="0">
                <a:ln>
                  <a:noFill/>
                </a:ln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Столкновение</a:t>
            </a:r>
            <a:r>
              <a:rPr kumimoji="0" lang="ru-RU" sz="800" b="1" i="0" u="none" strike="noStrike" cap="none" normalizeH="0" dirty="0" smtClean="0">
                <a:ln>
                  <a:noFill/>
                </a:ln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с препятствиями:</a:t>
            </a:r>
            <a:r>
              <a:rPr kumimoji="0" lang="ru-RU" sz="800" b="0" i="0" u="none" strike="noStrike" cap="none" normalizeH="0" baseline="0" dirty="0" smtClean="0">
                <a:ln>
                  <a:noFill/>
                </a:ln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 При проезде на крыше или сбоку высок риск удара о мосты, порталы тоннелей, светофорные столбы или встречные поезда.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800" b="1" i="0" u="none" strike="noStrike" cap="none" normalizeH="0" baseline="0" dirty="0" smtClean="0">
                <a:ln>
                  <a:noFill/>
                </a:ln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Тепловые ожоги:</a:t>
            </a:r>
            <a:r>
              <a:rPr kumimoji="0" lang="ru-RU" sz="800" b="0" i="0" u="none" strike="noStrike" cap="none" normalizeH="0" baseline="0" dirty="0" smtClean="0">
                <a:ln>
                  <a:noFill/>
                </a:ln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 Прикосновение к тормозным резисторам на крыше электропоездов вызывает тяжелейшие тепловые ожоги.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800" b="1" i="0" u="none" strike="noStrike" cap="none" normalizeH="0" baseline="0" dirty="0" smtClean="0">
                <a:ln>
                  <a:noFill/>
                </a:ln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Непредсказуемые факторы:</a:t>
            </a:r>
            <a:r>
              <a:rPr kumimoji="0" lang="ru-RU" sz="800" b="0" i="0" u="none" strike="noStrike" cap="none" normalizeH="0" baseline="0" dirty="0" smtClean="0">
                <a:ln>
                  <a:noFill/>
                </a:ln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 Дождь, обледенение, ослепляющее солнце или головокружение резко повышают риск, делая поездку фатальной. 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713</TotalTime>
  <Pages>0</Pages>
  <Words>233</Words>
  <Characters>0</Characters>
  <Application>Microsoft Office PowerPoint</Application>
  <DocSecurity>0</DocSecurity>
  <PresentationFormat>Экран (4:3)</PresentationFormat>
  <Lines>0</Lines>
  <Paragraphs>34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CharactersWithSpaces>0</CharactersWithSpaces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cdmv_soslovskiyar</dc:creator>
  <cp:lastModifiedBy>Пичугина</cp:lastModifiedBy>
  <cp:revision>156</cp:revision>
  <dcterms:created xsi:type="dcterms:W3CDTF">2023-12-20T05:53:17Z</dcterms:created>
  <dcterms:modified xsi:type="dcterms:W3CDTF">2026-05-12T06:47:16Z</dcterms:modified>
  <dc:identifier/>
  <dc:language/>
  <cp:version/>
</cp:coreProperties>
</file>