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  <a:fill>
          <a:solidFill>
            <a:schemeClr val="accent2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58" y="12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632A4-37AA-4544-9240-BBE313E90D1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C5A2A-EAF3-41E8-BF22-A544D2D5C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C5A2A-EAF3-41E8-BF22-A544D2D5C11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dmv_soslovskiya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/>
        </p:blipFill>
        <p:spPr bwMode="auto">
          <a:xfrm>
            <a:off x="7668344" y="908720"/>
            <a:ext cx="822920" cy="504056"/>
          </a:xfrm>
          <a:prstGeom prst="rect">
            <a:avLst/>
          </a:prstGeom>
          <a:noFill/>
        </p:spPr>
      </p:pic>
      <p:sp>
        <p:nvSpPr>
          <p:cNvPr id="52" name="Прямоугольник 51"/>
          <p:cNvSpPr/>
          <p:nvPr/>
        </p:nvSpPr>
        <p:spPr>
          <a:xfrm>
            <a:off x="0" y="3717032"/>
            <a:ext cx="9144000" cy="314096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7504" y="116632"/>
            <a:ext cx="8928992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22"/>
              </a:avLst>
            </a:prstTxWarp>
          </a:bodyPr>
          <a:lstStyle/>
          <a:p>
            <a:pPr algn="ctr" rtl="0"/>
            <a:r>
              <a:rPr lang="ru-RU" sz="48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C0C0C0">
                      <a:alpha val="50000"/>
                    </a:srgbClr>
                  </a:outerShdw>
                </a:effectLst>
                <a:latin typeface="Impact"/>
              </a:rPr>
              <a:t>ЗАЦЕПИНГ – ЭТО ОПАСНО</a:t>
            </a:r>
            <a:endParaRPr lang="ru-RU" sz="4800" b="1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107763" dir="18900000" algn="ctr" rotWithShape="0">
                  <a:srgbClr val="C0C0C0">
                    <a:alpha val="50000"/>
                  </a:srgbClr>
                </a:outerShdw>
              </a:effectLst>
              <a:latin typeface="Impact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331640" y="896783"/>
            <a:ext cx="6192688" cy="425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lnSpc>
                <a:spcPts val="134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050" u="sng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Зацепинг</a:t>
            </a:r>
            <a:r>
              <a:rPr lang="ru-RU" sz="105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- это крайне опасный способ проезда снаружи поездов, являющийся грубым нарушением правил безопасности на железнодорожном транспорте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3717032"/>
            <a:ext cx="9144000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080"/>
              </a:lnSpc>
            </a:pPr>
            <a:r>
              <a:rPr lang="ru-RU" sz="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статье 267.1 </a:t>
            </a:r>
            <a:r>
              <a:rPr lang="ru-RU" sz="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Уголовного кодекса Российской Федерации предусмотрена </a:t>
            </a:r>
            <a:r>
              <a:rPr lang="ru-RU" sz="8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уголовная</a:t>
            </a:r>
            <a:r>
              <a:rPr lang="ru-RU" sz="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ответственность </a:t>
            </a:r>
          </a:p>
          <a:p>
            <a:pPr algn="just">
              <a:lnSpc>
                <a:spcPts val="924"/>
              </a:lnSpc>
            </a:pPr>
            <a:endParaRPr lang="ru-RU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4005064"/>
          <a:ext cx="9144000" cy="118110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4716016"/>
                <a:gridCol w="4427984"/>
              </a:tblGrid>
              <a:tr h="180340"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Деяние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Ответственность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72">
                <a:tc rowSpan="4">
                  <a:txBody>
                    <a:bodyPr/>
                    <a:lstStyle/>
                    <a:p>
                      <a:pPr defTabSz="720000">
                        <a:lnSpc>
                          <a:spcPts val="1034"/>
                        </a:lnSpc>
                      </a:pPr>
                      <a:endParaRPr lang="ru-RU" sz="8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 defTabSz="720000">
                        <a:lnSpc>
                          <a:spcPts val="1134"/>
                        </a:lnSpc>
                      </a:pPr>
                      <a:endParaRPr lang="ru-RU" sz="8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1034"/>
                        </a:lnSpc>
                      </a:pPr>
                      <a:r>
                        <a:rPr lang="ru-RU" sz="8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Совершение </a:t>
                      </a:r>
                      <a:r>
                        <a:rPr lang="ru-RU" sz="8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 хулиганских побуждений действий, угрожающих безопасной эксплуатации транспортных средств (с 14 лет)</a:t>
                      </a:r>
                      <a:endParaRPr lang="ru-RU" sz="8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034"/>
                        </a:lnSpc>
                      </a:pPr>
                      <a:r>
                        <a:rPr lang="ru-RU" sz="8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150 тыс. руб. до 300 тыс. руб. или в размере </a:t>
                      </a:r>
                      <a:r>
                        <a:rPr lang="ru-RU" sz="800" b="1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заработной платы или иного дохода осужденного за период до 2-х лет</a:t>
                      </a:r>
                      <a:endParaRPr lang="ru-RU" sz="8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07772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034"/>
                        </a:lnSpc>
                      </a:pPr>
                      <a:r>
                        <a:rPr lang="ru-RU" sz="8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ограничение свободы до 2-х лет</a:t>
                      </a:r>
                      <a:endParaRPr lang="ru-RU" sz="8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07772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034"/>
                        </a:lnSpc>
                      </a:pPr>
                      <a:r>
                        <a:rPr lang="ru-RU" sz="8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принудительные работы до 2-х лет</a:t>
                      </a:r>
                      <a:endParaRPr lang="ru-RU" sz="8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07772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034"/>
                        </a:lnSpc>
                      </a:pPr>
                      <a:r>
                        <a:rPr lang="ru-RU" sz="8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лишение свободы до 2-х лет</a:t>
                      </a:r>
                      <a:endParaRPr lang="ru-RU" sz="8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4" name="Picture 2" descr="C:\Users\cdmv_soslovskiya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/>
        </p:blipFill>
        <p:spPr bwMode="auto">
          <a:xfrm flipH="1">
            <a:off x="755576" y="908720"/>
            <a:ext cx="750912" cy="504056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0" y="5085184"/>
            <a:ext cx="9144000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180"/>
              </a:lnSpc>
            </a:pPr>
            <a:endParaRPr lang="ru-RU" sz="105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1080"/>
              </a:lnSpc>
            </a:pPr>
            <a:r>
              <a:rPr lang="ru-RU" sz="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статям 5.35, 11.17 </a:t>
            </a:r>
            <a:r>
              <a:rPr lang="ru-RU" sz="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Кодекса Российской Федерации об административных правонарушениях предусмотрена </a:t>
            </a:r>
            <a:r>
              <a:rPr lang="ru-RU" sz="80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административная </a:t>
            </a:r>
            <a:r>
              <a:rPr lang="ru-RU" sz="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ответственность</a:t>
            </a:r>
          </a:p>
          <a:p>
            <a:pPr algn="just">
              <a:lnSpc>
                <a:spcPts val="924"/>
              </a:lnSpc>
            </a:pPr>
            <a:endParaRPr lang="ru-RU" sz="1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0" y="5478780"/>
          <a:ext cx="9144000" cy="137922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4716016"/>
                <a:gridCol w="4427984"/>
              </a:tblGrid>
              <a:tr h="166028"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Деяние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Ответственность</a:t>
                      </a:r>
                      <a:endParaRPr lang="ru-RU" sz="9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42045"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034"/>
                        </a:lnSpc>
                      </a:pPr>
                      <a:r>
                        <a:rPr lang="ru-RU" sz="8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Посадка или высадка граждан на ходу поезда либо проезд на подножках, крышах вагонов или в других не приспособленных для проезда пассажиров местах, а равно самовольная без надобности остановка поезда либо самовольный проезд в грузовом поезде (с 16 лет)</a:t>
                      </a:r>
                      <a:endParaRPr lang="ru-RU" sz="8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034"/>
                        </a:lnSpc>
                      </a:pPr>
                      <a:endParaRPr lang="ru-RU" sz="8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1034"/>
                        </a:lnSpc>
                      </a:pPr>
                      <a:r>
                        <a:rPr lang="ru-RU" sz="8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2 тыс. руб. до 4 тыс. руб. </a:t>
                      </a:r>
                      <a:endParaRPr lang="ru-RU" sz="8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42045"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034"/>
                        </a:lnSpc>
                      </a:pPr>
                      <a:r>
                        <a:rPr lang="ru-RU" sz="8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Неисполнение или ненадлежащее исполнение родителями или иными законными представителями несовершеннолетних обязанностей по содержанию, </a:t>
                      </a:r>
                      <a:r>
                        <a:rPr lang="ru-RU" sz="800" i="1" u="sng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воспитанию</a:t>
                      </a:r>
                      <a:r>
                        <a:rPr lang="ru-RU" sz="8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обучению, защите прав и интересов несовершеннолетних (если нарушителю меньше 16 лет)</a:t>
                      </a:r>
                      <a:endParaRPr lang="ru-RU" sz="8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720000" rtl="0" eaLnBrk="1" fontAlgn="auto" latinLnBrk="0" hangingPunct="1">
                        <a:lnSpc>
                          <a:spcPts val="10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8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предупреждение или </a:t>
                      </a: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10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8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500 руб. до 2 тыс.</a:t>
                      </a:r>
                      <a:r>
                        <a:rPr lang="ru-RU" sz="800" b="1" i="1" baseline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8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руб. </a:t>
                      </a:r>
                      <a:endParaRPr lang="ru-RU" sz="800" b="1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10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8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484784"/>
            <a:ext cx="9144000" cy="22082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Основные меры предупреждения травматизма и профилактики: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Осознание смертельного риска: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Понимание, что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зацепинг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— это не игра, а высокий риск падения, удара током, столкновения с препятствиями (мосты, тоннели, светофоры).</a:t>
            </a: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Разъяснительная работа: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Проведение бесед о реальных случаях гибели и увечий, а также разъяснение, что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зацепинг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— это уголовно наказуемое деяние.</a:t>
            </a: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Мониторинг поведения подростков: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Обращать внимание на появление у ребенка резиновых перчаток, камер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GoPro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«кошек» (крюков), характерный запах железной дороги, частые грязные вещи.</a:t>
            </a: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Альтернативная активность: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Вовлечение несовершеннолетних в спортивные секции, туризм, активные виды отдыха, которые дают высокий уровень адреналина, но безопасно.</a:t>
            </a: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11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Юридическая ответственность: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Понимание того, что за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зацепинг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предусмотрены штрафы от 150 тыс. руб. до 300 тыс. руб. или ограничение/лишение свободы. 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731</TotalTime>
  <Pages>0</Pages>
  <Words>218</Words>
  <Characters>0</Characters>
  <Application>Microsoft Office PowerPoint</Application>
  <DocSecurity>0</DocSecurity>
  <PresentationFormat>Экран (4:3)</PresentationFormat>
  <Lines>0</Lines>
  <Paragraphs>33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CharactersWithSpaces>0</CharactersWithSpaces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cdmv_soslovskiyar</dc:creator>
  <cp:lastModifiedBy>Пичугина</cp:lastModifiedBy>
  <cp:revision>163</cp:revision>
  <dcterms:created xsi:type="dcterms:W3CDTF">2023-12-20T05:53:17Z</dcterms:created>
  <dcterms:modified xsi:type="dcterms:W3CDTF">2026-05-12T06:46:47Z</dcterms:modified>
  <dc:identifier/>
  <dc:language/>
  <cp:version/>
</cp:coreProperties>
</file>