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F0511-3BF0-4C7F-9460-0E204DEF9559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7D38C-DF5D-4E1C-8937-D11BA1837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7D38C-DF5D-4E1C-8937-D11BA18373AB}" type="slidenum">
              <a:rPr lang="ru-RU" smtClean="0"/>
              <a:pPr/>
              <a:t>61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7D38C-DF5D-4E1C-8937-D11BA18373AB}" type="slidenum">
              <a:rPr lang="ru-RU" smtClean="0"/>
              <a:pPr/>
              <a:t>74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7D38C-DF5D-4E1C-8937-D11BA18373AB}" type="slidenum">
              <a:rPr lang="ru-RU" smtClean="0"/>
              <a:pPr/>
              <a:t>78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zanimatika.narod.ru/Narabotki14_rzd_viktorina.htm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zanimatika.narod.ru/Narabotki14_rzd_viktorina.htm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zanimatika.narod.ru/Narabotki14_rzd_viktorina.htm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zanimatika.narod.ru/Narabotki14_rzd_viktorina.htm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zanimatika.narod.ru/Narabotki14_rzd_viktorina.htm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://zanimatika.narod.ru/Narabotki14_rzd_viktorina.htm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zanimatika.narod.ru/Narabotki14_rzd_viktorina.htm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23528" y="2852936"/>
            <a:ext cx="8568952" cy="3312368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tx1"/>
                </a:solidFill>
              </a:rPr>
              <a:t>ПО ЖЕЛЕЗНОЙ </a:t>
            </a:r>
          </a:p>
          <a:p>
            <a:r>
              <a:rPr lang="ru-RU" sz="6600" dirty="0" smtClean="0">
                <a:solidFill>
                  <a:schemeClr val="tx1"/>
                </a:solidFill>
              </a:rPr>
              <a:t>ДОРОГЕ</a:t>
            </a:r>
            <a:endParaRPr lang="ru-RU" sz="66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63824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C00000"/>
                </a:solidFill>
              </a:rPr>
              <a:t>ВИКТОРИНА</a:t>
            </a:r>
            <a:endParaRPr lang="ru-RU" sz="6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764704"/>
            <a:ext cx="8534400" cy="720080"/>
          </a:xfrm>
        </p:spPr>
        <p:txBody>
          <a:bodyPr>
            <a:normAutofit fontScale="90000"/>
          </a:bodyPr>
          <a:lstStyle/>
          <a:p>
            <a:pPr>
              <a:lnSpc>
                <a:spcPts val="2600"/>
              </a:lnSpc>
            </a:pP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Как </a:t>
            </a:r>
            <a:r>
              <a:rPr lang="ru-RU" b="1" dirty="0">
                <a:solidFill>
                  <a:schemeClr val="tx1"/>
                </a:solidFill>
              </a:rPr>
              <a:t>в позапрошлом веке называли железнодорожников?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b="1" dirty="0" smtClean="0"/>
              <a:t> </a:t>
            </a:r>
            <a:r>
              <a:rPr lang="ru-RU" sz="3200" b="1" dirty="0" smtClean="0"/>
              <a:t>А) ЯМЩИКАМИ</a:t>
            </a:r>
            <a:endParaRPr lang="ru-RU" sz="3200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 smtClean="0"/>
              <a:t> Б) ВОЗНИЦАМИ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>В)</a:t>
            </a:r>
            <a:r>
              <a:rPr lang="ru-RU" sz="3200" b="1" dirty="0"/>
              <a:t> </a:t>
            </a:r>
            <a:r>
              <a:rPr lang="ru-RU" sz="3200" b="1" dirty="0" smtClean="0"/>
              <a:t>ПУТЕЙЦАМИ</a:t>
            </a:r>
            <a:endParaRPr lang="ru-RU" sz="3200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 smtClean="0"/>
              <a:t>               Г) ПОДОРОЖНИКАМИ</a:t>
            </a:r>
            <a:endParaRPr lang="ru-RU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dirty="0" smtClean="0"/>
          </a:p>
          <a:p>
            <a:pPr marL="0" indent="0" algn="ctr">
              <a:buNone/>
            </a:pPr>
            <a:endParaRPr lang="ru-RU" sz="3600" dirty="0" smtClean="0"/>
          </a:p>
          <a:p>
            <a:pPr marL="0" indent="0" algn="ctr">
              <a:buNone/>
            </a:pPr>
            <a:r>
              <a:rPr lang="ru-RU" sz="8000" b="1" dirty="0" smtClean="0"/>
              <a:t>ПУТЕЙЦАМИ</a:t>
            </a:r>
            <a:endParaRPr lang="ru-RU" sz="80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268760"/>
            <a:ext cx="8534400" cy="360040"/>
          </a:xfrm>
        </p:spPr>
        <p:txBody>
          <a:bodyPr>
            <a:normAutofit fontScale="90000"/>
          </a:bodyPr>
          <a:lstStyle/>
          <a:p>
            <a:pPr>
              <a:lnSpc>
                <a:spcPts val="2600"/>
              </a:lnSpc>
            </a:pPr>
            <a:r>
              <a:rPr lang="ru-RU" b="1" dirty="0">
                <a:solidFill>
                  <a:schemeClr val="tx1"/>
                </a:solidFill>
              </a:rPr>
              <a:t>Профессиональный переносчик чемоданов на железнодорожном вокзале – это… Кто?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124744"/>
            <a:ext cx="7438600" cy="468052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      </a:t>
            </a:r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/>
              <a:t> </a:t>
            </a:r>
            <a:r>
              <a:rPr lang="ru-RU" sz="3200" b="1" dirty="0" smtClean="0"/>
              <a:t>         А)</a:t>
            </a:r>
            <a:r>
              <a:rPr lang="ru-RU" sz="3200" b="1" dirty="0"/>
              <a:t> </a:t>
            </a:r>
            <a:r>
              <a:rPr lang="ru-RU" sz="3200" b="1" dirty="0" smtClean="0"/>
              <a:t>НОСИТЕЛЬ</a:t>
            </a:r>
            <a:endParaRPr lang="ru-RU" sz="3200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 smtClean="0"/>
              <a:t>Б)</a:t>
            </a:r>
            <a:r>
              <a:rPr lang="ru-RU" sz="3200" b="1" dirty="0"/>
              <a:t> </a:t>
            </a:r>
            <a:r>
              <a:rPr lang="ru-RU" sz="3200" b="1" dirty="0" smtClean="0"/>
              <a:t>НЕСУН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>                В)</a:t>
            </a:r>
            <a:r>
              <a:rPr lang="ru-RU" sz="3200" b="1" dirty="0"/>
              <a:t> </a:t>
            </a:r>
            <a:r>
              <a:rPr lang="ru-RU" sz="3200" b="1" dirty="0" smtClean="0"/>
              <a:t>НОСИЛЬЩИК</a:t>
            </a:r>
            <a:endParaRPr lang="ru-RU" sz="3200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 smtClean="0"/>
              <a:t>                     Г)</a:t>
            </a:r>
            <a:r>
              <a:rPr lang="ru-RU" sz="3200" b="1" dirty="0"/>
              <a:t> </a:t>
            </a:r>
            <a:r>
              <a:rPr lang="ru-RU" sz="3200" b="1" dirty="0" smtClean="0"/>
              <a:t>ПЕРЕДВИЖНИК</a:t>
            </a:r>
            <a:endParaRPr lang="ru-RU" sz="3200" dirty="0"/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dirty="0" smtClean="0"/>
          </a:p>
          <a:p>
            <a:pPr marL="0" indent="0" algn="ctr">
              <a:buNone/>
            </a:pPr>
            <a:r>
              <a:rPr lang="ru-RU" sz="3200" b="1" dirty="0" smtClean="0"/>
              <a:t> </a:t>
            </a:r>
          </a:p>
          <a:p>
            <a:pPr marL="0" indent="0" algn="ctr">
              <a:buNone/>
            </a:pPr>
            <a:r>
              <a:rPr lang="ru-RU" sz="8000" b="1" dirty="0" smtClean="0"/>
              <a:t>НОСИЛЬЩИК</a:t>
            </a:r>
            <a:endParaRPr lang="ru-RU" sz="80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32819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Как именуется главный проводник пассажирского поезда?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988840"/>
            <a:ext cx="8208912" cy="4110208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/>
              <a:t> </a:t>
            </a:r>
            <a:r>
              <a:rPr lang="ru-RU" sz="3200" b="1" dirty="0" smtClean="0"/>
              <a:t>                            </a:t>
            </a:r>
            <a:r>
              <a:rPr lang="ru-RU" sz="7600" b="1" dirty="0" smtClean="0"/>
              <a:t>А)</a:t>
            </a:r>
            <a:r>
              <a:rPr lang="ru-RU" sz="7600" b="1" dirty="0"/>
              <a:t> </a:t>
            </a:r>
            <a:r>
              <a:rPr lang="ru-RU" sz="7600" b="1" dirty="0" smtClean="0"/>
              <a:t>СТАРШИНА</a:t>
            </a:r>
            <a:endParaRPr lang="ru-RU" sz="7600" dirty="0" smtClean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7600" b="1" dirty="0" smtClean="0"/>
              <a:t>   Б) ПРОРАБ</a:t>
            </a:r>
            <a:br>
              <a:rPr lang="ru-RU" sz="7600" b="1" dirty="0" smtClean="0"/>
            </a:br>
            <a:r>
              <a:rPr lang="ru-RU" sz="7600" b="1" dirty="0" smtClean="0"/>
              <a:t>         В) БРИГАДИР</a:t>
            </a:r>
            <a:endParaRPr lang="ru-RU" sz="7600" dirty="0" smtClean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7600" b="1" dirty="0" smtClean="0"/>
              <a:t>                            Г)</a:t>
            </a:r>
            <a:r>
              <a:rPr lang="ru-RU" sz="7600" b="1" dirty="0"/>
              <a:t> </a:t>
            </a:r>
            <a:r>
              <a:rPr lang="ru-RU" sz="7600" b="1" dirty="0" smtClean="0"/>
              <a:t>СВЕРХПРОВОДНИК</a:t>
            </a:r>
            <a:r>
              <a:rPr lang="ru-RU" sz="7600" b="1" dirty="0"/>
              <a:t/>
            </a:r>
            <a:br>
              <a:rPr lang="ru-RU" sz="7600" b="1" dirty="0"/>
            </a:br>
            <a:endParaRPr lang="ru-RU" sz="7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dirty="0"/>
          </a:p>
          <a:p>
            <a:pPr marL="0" indent="0" algn="ctr">
              <a:buNone/>
            </a:pPr>
            <a:endParaRPr lang="ru-RU" sz="3200" b="1" dirty="0" smtClean="0"/>
          </a:p>
          <a:p>
            <a:pPr marL="0" indent="0" algn="ctr">
              <a:buNone/>
            </a:pPr>
            <a:r>
              <a:rPr lang="ru-RU" sz="9600" b="1" dirty="0" smtClean="0"/>
              <a:t>БРИГАДИР</a:t>
            </a:r>
            <a:endParaRPr lang="ru-RU" sz="96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32819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У железнодорожных вагонов есть тормозные... Что?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0" indent="0" algn="ctr">
              <a:buNone/>
            </a:pPr>
            <a:endParaRPr lang="ru-RU" b="1" i="1" dirty="0" smtClean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b="1" i="1" dirty="0" smtClean="0"/>
              <a:t>  </a:t>
            </a:r>
            <a:r>
              <a:rPr lang="ru-RU" sz="3600" b="1" dirty="0" smtClean="0"/>
              <a:t>А) РУКАВА</a:t>
            </a:r>
            <a:endParaRPr lang="ru-RU" sz="3600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600" b="1" dirty="0" smtClean="0"/>
              <a:t>        Б) КАРМАНЫ</a:t>
            </a:r>
            <a:endParaRPr lang="ru-RU" sz="3600" dirty="0" smtClean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600" b="1" dirty="0" smtClean="0"/>
              <a:t>В) ПОЯСА</a:t>
            </a:r>
            <a:endParaRPr lang="ru-RU" sz="3600" dirty="0" smtClean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600" b="1" dirty="0" smtClean="0"/>
              <a:t>        Г) ЛАМПАСЫ</a:t>
            </a:r>
            <a:endParaRPr lang="ru-RU" sz="3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endParaRPr lang="ru-RU" sz="6500" b="1" dirty="0" smtClean="0"/>
          </a:p>
          <a:p>
            <a:pPr marL="0" indent="0" algn="ctr">
              <a:buNone/>
            </a:pPr>
            <a:r>
              <a:rPr lang="ru-RU" sz="8500" b="1" dirty="0" smtClean="0"/>
              <a:t>РУКАВА</a:t>
            </a:r>
          </a:p>
          <a:p>
            <a:pPr marL="0" indent="0">
              <a:buNone/>
            </a:pPr>
            <a:endParaRPr lang="ru-RU" sz="2800" b="1" dirty="0" smtClean="0"/>
          </a:p>
          <a:p>
            <a:pPr marL="0" indent="0">
              <a:buNone/>
            </a:pPr>
            <a:endParaRPr lang="ru-RU" sz="2800" b="1" dirty="0" smtClean="0"/>
          </a:p>
          <a:p>
            <a:pPr marL="0" indent="0">
              <a:buNone/>
            </a:pPr>
            <a:r>
              <a:rPr lang="ru-RU" sz="3600" b="1" dirty="0" smtClean="0"/>
              <a:t>(Соединительные </a:t>
            </a:r>
            <a:r>
              <a:rPr lang="ru-RU" sz="3600" b="1" dirty="0"/>
              <a:t>тормозные рукава, образующие тормозную магистраль – систему воздухопровода, находящегося под днищем вагона или поезда, в которую подаётся воздух из компрессора локомотива и способствует торможению </a:t>
            </a:r>
            <a:r>
              <a:rPr lang="ru-RU" sz="3600" b="1" dirty="0" smtClean="0"/>
              <a:t>поезда.)</a:t>
            </a:r>
            <a:endParaRPr lang="ru-RU" sz="36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5618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Какого из этих понятий НЕ существует?</a:t>
            </a:r>
            <a:br>
              <a:rPr lang="ru-RU" b="1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-540568" y="1527048"/>
            <a:ext cx="10297144" cy="457200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spcBef>
                <a:spcPts val="0"/>
              </a:spcBef>
              <a:buNone/>
            </a:pPr>
            <a:endParaRPr lang="ru-RU" sz="2800" b="1" dirty="0" smtClean="0"/>
          </a:p>
          <a:p>
            <a:pPr marL="0" indent="0" algn="ctr">
              <a:spcBef>
                <a:spcPts val="0"/>
              </a:spcBef>
              <a:buNone/>
            </a:pPr>
            <a:endParaRPr lang="ru-RU" sz="2800" b="1" dirty="0" smtClean="0"/>
          </a:p>
          <a:p>
            <a:pPr marL="0" indent="0" algn="ctr">
              <a:spcBef>
                <a:spcPts val="0"/>
              </a:spcBef>
              <a:buNone/>
            </a:pPr>
            <a:endParaRPr lang="ru-RU" sz="2800" b="1" dirty="0" smtClean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300" b="1" dirty="0" smtClean="0"/>
              <a:t>А) ЖЕЛЕЗНОДОРОЖНЫЙ УЗЕЛ</a:t>
            </a:r>
            <a:endParaRPr lang="ru-RU" sz="3300" b="1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300" b="1" dirty="0" smtClean="0"/>
              <a:t> Б) ЖЕЛЕЗНОДОРОЖНАЯ ВЕТКА      </a:t>
            </a:r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300" b="1" dirty="0" smtClean="0"/>
              <a:t>         В) ЖЕЛЕЗНОДОРОЖНОЕ ПОЛОТНО</a:t>
            </a:r>
            <a:br>
              <a:rPr lang="ru-RU" sz="3300" b="1" dirty="0" smtClean="0"/>
            </a:br>
            <a:r>
              <a:rPr lang="ru-RU" sz="3300" b="1" dirty="0" smtClean="0"/>
              <a:t>     Г) ЖЕЛЕЗНОДОРОЖНЫЕ СПИЦЫ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dirty="0" smtClean="0"/>
          </a:p>
          <a:p>
            <a:pPr marL="0" indent="0" algn="ctr">
              <a:buNone/>
            </a:pPr>
            <a:endParaRPr lang="ru-RU" sz="4000" b="1" dirty="0"/>
          </a:p>
          <a:p>
            <a:pPr marL="0" indent="0" algn="ctr">
              <a:buNone/>
            </a:pPr>
            <a:r>
              <a:rPr lang="ru-RU" sz="4800" b="1" dirty="0" smtClean="0"/>
              <a:t>ЖЕЛЕЗНОДОРОЖНЫЕ СПИЦЫ</a:t>
            </a:r>
            <a:endParaRPr lang="ru-RU" sz="4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332656"/>
            <a:ext cx="8518720" cy="136815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Назовите первого царя, начавшего строить </a:t>
            </a:r>
            <a:r>
              <a:rPr lang="ru-RU" b="1" dirty="0">
                <a:solidFill>
                  <a:schemeClr val="tx1"/>
                </a:solidFill>
                <a:hlinkClick r:id="rId2"/>
              </a:rPr>
              <a:t>железные дороги</a:t>
            </a:r>
            <a:r>
              <a:rPr lang="ru-RU" b="1" dirty="0">
                <a:solidFill>
                  <a:schemeClr val="tx1"/>
                </a:solidFill>
              </a:rPr>
              <a:t> в России.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844824"/>
            <a:ext cx="7726632" cy="4032448"/>
          </a:xfrm>
        </p:spPr>
        <p:txBody>
          <a:bodyPr>
            <a:normAutofit fontScale="92500"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А) ИВАН</a:t>
            </a:r>
            <a:r>
              <a:rPr lang="ru-RU" sz="3200" b="1" dirty="0"/>
              <a:t> </a:t>
            </a:r>
            <a:r>
              <a:rPr lang="en-US" sz="3200" b="1" dirty="0" smtClean="0"/>
              <a:t>VI</a:t>
            </a:r>
            <a:endParaRPr lang="ru-RU" sz="3200" dirty="0" smtClean="0"/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Б) ПЁТР </a:t>
            </a:r>
            <a:r>
              <a:rPr lang="en-US" sz="3200" b="1" dirty="0" smtClean="0"/>
              <a:t>I</a:t>
            </a:r>
            <a:endParaRPr lang="ru-RU" sz="3200" dirty="0" smtClean="0"/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  В) НИКОЛАЙ</a:t>
            </a:r>
            <a:r>
              <a:rPr lang="ru-RU" sz="3200" b="1" dirty="0"/>
              <a:t> </a:t>
            </a:r>
            <a:r>
              <a:rPr lang="en-US" sz="3200" b="1" dirty="0" smtClean="0"/>
              <a:t>I</a:t>
            </a:r>
            <a:endParaRPr lang="ru-RU" sz="3200" dirty="0"/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       Г) АЛЕКСАНДР</a:t>
            </a:r>
            <a:r>
              <a:rPr lang="ru-RU" sz="3200" b="1" dirty="0"/>
              <a:t> </a:t>
            </a:r>
            <a:r>
              <a:rPr lang="en-US" sz="3200" b="1" dirty="0" smtClean="0"/>
              <a:t>II</a:t>
            </a:r>
            <a:endParaRPr lang="ru-RU" sz="3200" dirty="0"/>
          </a:p>
          <a:p>
            <a:pPr algn="ctr"/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88640"/>
            <a:ext cx="8534400" cy="936104"/>
          </a:xfrm>
        </p:spPr>
        <p:txBody>
          <a:bodyPr>
            <a:normAutofit/>
          </a:bodyPr>
          <a:lstStyle/>
          <a:p>
            <a:pPr>
              <a:lnSpc>
                <a:spcPts val="3260"/>
              </a:lnSpc>
            </a:pPr>
            <a:r>
              <a:rPr lang="ru-RU" b="1" dirty="0">
                <a:solidFill>
                  <a:schemeClr val="tx1"/>
                </a:solidFill>
              </a:rPr>
              <a:t>Как называется конец железнодорожного </a:t>
            </a:r>
            <a:r>
              <a:rPr lang="ru-RU" b="1" dirty="0" smtClean="0">
                <a:solidFill>
                  <a:schemeClr val="tx1"/>
                </a:solidFill>
              </a:rPr>
              <a:t>пути?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5100" b="1" dirty="0" smtClean="0"/>
              <a:t>А) УЗЕЛ</a:t>
            </a:r>
            <a:endParaRPr lang="ru-RU" sz="5100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5100" b="1" dirty="0" smtClean="0"/>
              <a:t>         Б) РАЗЪЕЗД</a:t>
            </a:r>
            <a:endParaRPr lang="ru-RU" sz="5100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5100" b="1" dirty="0" smtClean="0"/>
              <a:t>          В) ПЕРЕГОН</a:t>
            </a:r>
            <a:endParaRPr lang="ru-RU" sz="5100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5100" b="1" dirty="0" smtClean="0"/>
              <a:t>    Г) ТУПИК</a:t>
            </a:r>
            <a:endParaRPr lang="ru-RU" sz="5100" dirty="0"/>
          </a:p>
          <a:p>
            <a:pPr marL="0" indent="0" algn="ctr">
              <a:spcBef>
                <a:spcPts val="0"/>
              </a:spcBef>
              <a:buNone/>
            </a:pPr>
            <a:r>
              <a:rPr lang="ru-RU" sz="3200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dirty="0" smtClean="0"/>
          </a:p>
          <a:p>
            <a:pPr marL="0" indent="0" algn="ctr">
              <a:buNone/>
            </a:pPr>
            <a:r>
              <a:rPr lang="ru-RU" sz="9600" b="1" dirty="0" smtClean="0"/>
              <a:t>ТУПИК</a:t>
            </a:r>
          </a:p>
          <a:p>
            <a:pPr marL="0" indent="0" algn="ctr">
              <a:buNone/>
            </a:pPr>
            <a:endParaRPr lang="ru-RU" sz="40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32819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Как называется </a:t>
            </a:r>
            <a:r>
              <a:rPr lang="ru-RU" b="1" dirty="0" smtClean="0">
                <a:solidFill>
                  <a:schemeClr val="tx1"/>
                </a:solidFill>
              </a:rPr>
              <a:t>работник, </a:t>
            </a:r>
            <a:r>
              <a:rPr lang="ru-RU" b="1" dirty="0">
                <a:solidFill>
                  <a:schemeClr val="tx1"/>
                </a:solidFill>
              </a:rPr>
              <a:t>управляющий локомотивом?</a:t>
            </a:r>
            <a:br>
              <a:rPr lang="ru-RU" b="1" dirty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158680" cy="457200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b="1" i="1" dirty="0" smtClean="0"/>
              <a:t>           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b="1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/>
              <a:t>               </a:t>
            </a:r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 smtClean="0"/>
              <a:t>                   </a:t>
            </a:r>
            <a:r>
              <a:rPr lang="ru-RU" sz="4600" b="1" dirty="0" smtClean="0"/>
              <a:t>А)</a:t>
            </a:r>
            <a:r>
              <a:rPr lang="ru-RU" sz="4600" b="1" dirty="0"/>
              <a:t> </a:t>
            </a:r>
            <a:r>
              <a:rPr lang="ru-RU" sz="4600" b="1" dirty="0" smtClean="0"/>
              <a:t>МАШИНИСТ</a:t>
            </a:r>
            <a:endParaRPr lang="ru-RU" sz="4600" b="1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4600" b="1" dirty="0" smtClean="0"/>
              <a:t>          Б) МОТОРИСТ</a:t>
            </a:r>
            <a:endParaRPr lang="ru-RU" sz="4600" b="1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4600" b="1" dirty="0" smtClean="0"/>
              <a:t>             В) ДИСПЕТЧЕР</a:t>
            </a:r>
            <a:endParaRPr lang="ru-RU" sz="4600" b="1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4600" b="1" dirty="0" smtClean="0"/>
              <a:t>   Г) ТРЕНЕР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dirty="0" smtClean="0"/>
          </a:p>
          <a:p>
            <a:pPr marL="0" indent="0" algn="ctr">
              <a:buNone/>
            </a:pPr>
            <a:endParaRPr lang="ru-RU" sz="4000" b="1" dirty="0"/>
          </a:p>
          <a:p>
            <a:pPr marL="0" indent="0" algn="ctr">
              <a:buNone/>
            </a:pPr>
            <a:r>
              <a:rPr lang="ru-RU" sz="9600" b="1" dirty="0" smtClean="0"/>
              <a:t>МАШИНСТ</a:t>
            </a:r>
            <a:endParaRPr lang="ru-RU" sz="96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12168"/>
          </a:xfrm>
        </p:spPr>
        <p:txBody>
          <a:bodyPr>
            <a:normAutofit fontScale="90000"/>
          </a:bodyPr>
          <a:lstStyle/>
          <a:p>
            <a:pPr>
              <a:lnSpc>
                <a:spcPts val="2800"/>
              </a:lnSpc>
            </a:pPr>
            <a:r>
              <a:rPr lang="ru-RU" b="1" dirty="0">
                <a:solidFill>
                  <a:schemeClr val="tx1"/>
                </a:solidFill>
              </a:rPr>
              <a:t>Как называется центральная газета железнодорожников, основанная в 1917 </a:t>
            </a:r>
            <a:r>
              <a:rPr lang="ru-RU" b="1" dirty="0" smtClean="0">
                <a:solidFill>
                  <a:schemeClr val="tx1"/>
                </a:solidFill>
              </a:rPr>
              <a:t>году?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1527048"/>
            <a:ext cx="8604448" cy="45720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ru-RU" b="1" i="1" dirty="0" smtClean="0"/>
          </a:p>
          <a:p>
            <a:pPr marL="0" indent="0" algn="ctr">
              <a:buNone/>
            </a:pPr>
            <a:endParaRPr lang="ru-RU" b="1" i="1" dirty="0" smtClean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b="1" dirty="0" smtClean="0"/>
              <a:t>    </a:t>
            </a:r>
            <a:r>
              <a:rPr lang="ru-RU" sz="3200" b="1" dirty="0" smtClean="0"/>
              <a:t>А)</a:t>
            </a:r>
            <a:r>
              <a:rPr lang="ru-RU" sz="3200" b="1" dirty="0"/>
              <a:t> </a:t>
            </a:r>
            <a:r>
              <a:rPr lang="ru-RU" sz="3200" b="1" dirty="0" smtClean="0"/>
              <a:t>«ГУДОК»</a:t>
            </a:r>
            <a:endParaRPr lang="ru-RU" sz="3200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 smtClean="0"/>
              <a:t>       Б)</a:t>
            </a:r>
            <a:r>
              <a:rPr lang="ru-RU" sz="3200" b="1" dirty="0"/>
              <a:t> </a:t>
            </a:r>
            <a:r>
              <a:rPr lang="ru-RU" sz="3200" b="1" dirty="0" smtClean="0"/>
              <a:t>«СИРЕНА»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>          В)</a:t>
            </a:r>
            <a:r>
              <a:rPr lang="ru-RU" sz="3200" b="1" dirty="0"/>
              <a:t> </a:t>
            </a:r>
            <a:r>
              <a:rPr lang="ru-RU" sz="3200" b="1" dirty="0" smtClean="0"/>
              <a:t>«СВИСТОК»</a:t>
            </a:r>
            <a:endParaRPr lang="ru-RU" sz="3200" dirty="0" smtClean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 smtClean="0"/>
              <a:t> Г)  «ГОНГ»</a:t>
            </a:r>
            <a:endParaRPr lang="ru-RU" sz="3200" dirty="0" smtClean="0"/>
          </a:p>
          <a:p>
            <a:pPr marL="0" indent="0" algn="ctr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dirty="0" smtClean="0"/>
          </a:p>
          <a:p>
            <a:pPr marL="0" indent="0" algn="ctr">
              <a:buNone/>
            </a:pPr>
            <a:endParaRPr lang="ru-RU" sz="3200" b="1" dirty="0" smtClean="0"/>
          </a:p>
          <a:p>
            <a:pPr marL="0" indent="0" algn="ctr">
              <a:buNone/>
            </a:pPr>
            <a:r>
              <a:rPr lang="ru-RU" sz="9600" b="1" dirty="0" smtClean="0"/>
              <a:t>ГУДОК</a:t>
            </a:r>
            <a:endParaRPr lang="ru-RU" sz="96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700808"/>
          </a:xfrm>
        </p:spPr>
        <p:txBody>
          <a:bodyPr>
            <a:normAutofit/>
          </a:bodyPr>
          <a:lstStyle/>
          <a:p>
            <a:pPr>
              <a:lnSpc>
                <a:spcPts val="2800"/>
              </a:lnSpc>
            </a:pPr>
            <a:r>
              <a:rPr lang="ru-RU" sz="3000" b="1" dirty="0">
                <a:solidFill>
                  <a:schemeClr val="tx1"/>
                </a:solidFill>
              </a:rPr>
              <a:t>Какое птичье имя получил высокоскоростной электропоезд Москва </a:t>
            </a:r>
            <a:r>
              <a:rPr lang="ru-RU" sz="3000" i="1" dirty="0">
                <a:solidFill>
                  <a:schemeClr val="tx1"/>
                </a:solidFill>
              </a:rPr>
              <a:t>–</a:t>
            </a:r>
            <a:r>
              <a:rPr lang="ru-RU" sz="3000" b="1" dirty="0">
                <a:solidFill>
                  <a:schemeClr val="tx1"/>
                </a:solidFill>
              </a:rPr>
              <a:t> Санкт-Петербург?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b="1" dirty="0" smtClean="0"/>
              <a:t>  </a:t>
            </a:r>
            <a:r>
              <a:rPr lang="ru-RU" sz="3200" b="1" dirty="0" smtClean="0"/>
              <a:t>А) </a:t>
            </a:r>
            <a:r>
              <a:rPr lang="ru-RU" sz="3200" b="1" dirty="0"/>
              <a:t>«</a:t>
            </a:r>
            <a:r>
              <a:rPr lang="ru-RU" sz="3200" b="1" dirty="0" smtClean="0"/>
              <a:t>ЯСТРЕБ»</a:t>
            </a:r>
            <a:endParaRPr lang="ru-RU" sz="3200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 smtClean="0"/>
              <a:t> Б) «СТРИЖ»</a:t>
            </a:r>
            <a:endParaRPr lang="ru-RU" sz="3200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 smtClean="0"/>
              <a:t>   В) «САПСАН»</a:t>
            </a:r>
            <a:endParaRPr lang="ru-RU" sz="3200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/>
              <a:t>Г</a:t>
            </a:r>
            <a:r>
              <a:rPr lang="ru-RU" sz="3200" b="1" dirty="0" smtClean="0"/>
              <a:t>) «СОКОЛ»</a:t>
            </a:r>
            <a:endParaRPr lang="ru-RU" sz="3200" dirty="0"/>
          </a:p>
          <a:p>
            <a:pPr marL="0" indent="0" algn="ctr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212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dirty="0"/>
          </a:p>
          <a:p>
            <a:pPr marL="0" indent="0" algn="ctr">
              <a:buNone/>
            </a:pPr>
            <a:endParaRPr lang="ru-RU" sz="3200" b="1" dirty="0" smtClean="0"/>
          </a:p>
          <a:p>
            <a:pPr marL="0" indent="0" algn="ctr">
              <a:buNone/>
            </a:pPr>
            <a:r>
              <a:rPr lang="ru-RU" sz="9600" b="1" dirty="0" smtClean="0"/>
              <a:t>САПСАН</a:t>
            </a:r>
            <a:endParaRPr lang="ru-RU" sz="9600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47220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Какие </a:t>
            </a:r>
            <a:r>
              <a:rPr lang="ru-RU" b="1" dirty="0">
                <a:solidFill>
                  <a:schemeClr val="tx1"/>
                </a:solidFill>
                <a:hlinkClick r:id="rId2"/>
              </a:rPr>
              <a:t>железные дороги</a:t>
            </a:r>
            <a:r>
              <a:rPr lang="ru-RU" b="1" dirty="0">
                <a:solidFill>
                  <a:schemeClr val="tx1"/>
                </a:solidFill>
              </a:rPr>
              <a:t> есть в системе ОАО «РЖД»?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/>
              <a:t> </a:t>
            </a:r>
            <a:r>
              <a:rPr lang="ru-RU" sz="3200" b="1" dirty="0" smtClean="0"/>
              <a:t>            А) ИГРУШЕЧНЫЕ</a:t>
            </a:r>
            <a:endParaRPr lang="ru-RU" sz="3200" dirty="0" smtClean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 smtClean="0"/>
              <a:t>Б) ДЕТСКИЕ</a:t>
            </a:r>
            <a:endParaRPr lang="ru-RU" sz="3200" dirty="0" smtClean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 smtClean="0"/>
              <a:t>          В) ЮНИОРСКИЕ</a:t>
            </a:r>
            <a:endParaRPr lang="ru-RU" sz="3200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 smtClean="0"/>
              <a:t>                Г) СТУДЕНЧЕСКИЕ</a:t>
            </a:r>
            <a:endParaRPr lang="ru-RU" sz="3200" dirty="0"/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spcBef>
                <a:spcPts val="0"/>
              </a:spcBef>
              <a:buNone/>
            </a:pPr>
            <a:endParaRPr lang="ru-RU" sz="2800" dirty="0" smtClean="0"/>
          </a:p>
          <a:p>
            <a:pPr marL="0" indent="0" algn="ctr">
              <a:spcBef>
                <a:spcPts val="0"/>
              </a:spcBef>
              <a:buNone/>
            </a:pPr>
            <a:endParaRPr lang="ru-RU" sz="6600" b="1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ru-RU" sz="6600" b="1" dirty="0" smtClean="0"/>
              <a:t>ДЕТСКИЕ ЖЕЛЕЗНЫЕ ДОРОГИ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800" b="1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/>
              <a:t>  </a:t>
            </a:r>
            <a:r>
              <a:rPr lang="ru-RU" sz="2800" b="1" dirty="0" smtClean="0"/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b="1" dirty="0" smtClean="0"/>
              <a:t>(Это </a:t>
            </a:r>
            <a:r>
              <a:rPr lang="ru-RU" sz="2800" b="1" dirty="0"/>
              <a:t>учреждения дополнительного образования детей, в которых дети 8-15 лет изучают железнодорожные специальности. Основной частью ДЖД является узкоколейная железнодорожная линия, на которой проходят практические занятия юных </a:t>
            </a:r>
            <a:r>
              <a:rPr lang="ru-RU" sz="2800" b="1" dirty="0" smtClean="0"/>
              <a:t>железнодорожников.)</a:t>
            </a:r>
            <a:endParaRPr lang="ru-RU" sz="2800" b="1" dirty="0"/>
          </a:p>
          <a:p>
            <a:endParaRPr lang="ru-RU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sz="3200" b="1" dirty="0" smtClean="0"/>
          </a:p>
          <a:p>
            <a:pPr marL="0" indent="0">
              <a:buNone/>
            </a:pPr>
            <a:endParaRPr lang="ru-RU" sz="3200" b="1" dirty="0" smtClean="0"/>
          </a:p>
          <a:p>
            <a:pPr marL="0" indent="0">
              <a:buNone/>
            </a:pPr>
            <a:endParaRPr lang="ru-RU" sz="3200" b="1" dirty="0" smtClean="0"/>
          </a:p>
          <a:p>
            <a:pPr marL="0" indent="0">
              <a:buNone/>
            </a:pPr>
            <a:endParaRPr lang="ru-RU" sz="3200" b="1" dirty="0" smtClean="0"/>
          </a:p>
          <a:p>
            <a:pPr marL="0" indent="0">
              <a:buNone/>
            </a:pPr>
            <a:r>
              <a:rPr lang="ru-RU" sz="3200" b="1" dirty="0" smtClean="0"/>
              <a:t>(</a:t>
            </a:r>
            <a:r>
              <a:rPr lang="ru-RU" sz="3200" b="1" dirty="0"/>
              <a:t>В ноябре 1851 года была открыта Петербургско-Московская дорога, построенная за 9 лет русскими инженерами. Заступивший на престол в 1855 году Александр II присвоил дороге название Николаевской – по имени своего отца Николая I, первого царя, начавшего строить </a:t>
            </a:r>
            <a:r>
              <a:rPr lang="ru-RU" sz="3200" b="1" dirty="0">
                <a:hlinkClick r:id="rId2"/>
              </a:rPr>
              <a:t>железные дороги</a:t>
            </a:r>
            <a:r>
              <a:rPr lang="ru-RU" sz="3200" b="1" dirty="0"/>
              <a:t> в России</a:t>
            </a:r>
            <a:r>
              <a:rPr lang="ru-RU" sz="3200" b="1" dirty="0" smtClean="0"/>
              <a:t>.)</a:t>
            </a: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1916832"/>
            <a:ext cx="64087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/>
              <a:t>НИКОЛАЙ </a:t>
            </a:r>
            <a:r>
              <a:rPr lang="en-US" sz="6600" b="1" dirty="0" smtClean="0"/>
              <a:t>I</a:t>
            </a:r>
            <a:endParaRPr lang="ru-RU" sz="66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16632"/>
            <a:ext cx="8534400" cy="1080120"/>
          </a:xfrm>
        </p:spPr>
        <p:txBody>
          <a:bodyPr>
            <a:normAutofit/>
          </a:bodyPr>
          <a:lstStyle/>
          <a:p>
            <a:r>
              <a:rPr lang="ru-RU" sz="3000" b="1" dirty="0">
                <a:solidFill>
                  <a:schemeClr val="tx1"/>
                </a:solidFill>
              </a:rPr>
              <a:t>Чем железнодорожники стопорят вагоны</a:t>
            </a:r>
            <a:endParaRPr lang="ru-RU" sz="3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628800"/>
            <a:ext cx="8503920" cy="4470248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b="1" i="1" dirty="0" smtClean="0"/>
              <a:t>                </a:t>
            </a:r>
            <a:r>
              <a:rPr lang="ru-RU" sz="4600" b="1" dirty="0" smtClean="0"/>
              <a:t>А)</a:t>
            </a:r>
            <a:r>
              <a:rPr lang="ru-RU" sz="4600" b="1" dirty="0"/>
              <a:t> </a:t>
            </a:r>
            <a:r>
              <a:rPr lang="ru-RU" sz="4600" b="1" dirty="0" smtClean="0"/>
              <a:t>БАШМАКАМИ</a:t>
            </a:r>
            <a:endParaRPr lang="ru-RU" sz="4600" b="1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4600" b="1" dirty="0" smtClean="0"/>
              <a:t>   Б)</a:t>
            </a:r>
            <a:r>
              <a:rPr lang="ru-RU" sz="4600" b="1" dirty="0"/>
              <a:t> </a:t>
            </a:r>
            <a:r>
              <a:rPr lang="ru-RU" sz="4600" b="1" dirty="0" smtClean="0"/>
              <a:t>САПОГАМИ</a:t>
            </a:r>
            <a:br>
              <a:rPr lang="ru-RU" sz="4600" b="1" dirty="0" smtClean="0"/>
            </a:br>
            <a:r>
              <a:rPr lang="ru-RU" sz="4600" b="1" dirty="0" smtClean="0"/>
              <a:t>В)</a:t>
            </a:r>
            <a:r>
              <a:rPr lang="ru-RU" sz="4600" b="1" dirty="0"/>
              <a:t> </a:t>
            </a:r>
            <a:r>
              <a:rPr lang="ru-RU" sz="4600" b="1" dirty="0" smtClean="0"/>
              <a:t>ПЯТКАМИ</a:t>
            </a:r>
            <a:endParaRPr lang="ru-RU" sz="4600" b="1" dirty="0"/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4600" b="1" dirty="0" smtClean="0"/>
              <a:t>      Г)</a:t>
            </a:r>
            <a:r>
              <a:rPr lang="ru-RU" sz="4600" b="1" dirty="0"/>
              <a:t> </a:t>
            </a:r>
            <a:r>
              <a:rPr lang="ru-RU" sz="4600" b="1" dirty="0" smtClean="0"/>
              <a:t>КАБЛУКАМИ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ru-RU" sz="4000" b="1" dirty="0" smtClean="0"/>
          </a:p>
          <a:p>
            <a:pPr marL="0" indent="0" algn="ctr">
              <a:buNone/>
            </a:pPr>
            <a:r>
              <a:rPr lang="ru-RU" sz="6600" b="1" dirty="0" smtClean="0"/>
              <a:t>БАШМАКАМИ</a:t>
            </a:r>
          </a:p>
          <a:p>
            <a:pPr marL="0" indent="0">
              <a:buNone/>
            </a:pPr>
            <a:endParaRPr lang="ru-RU" sz="4000" b="1" i="1" dirty="0" smtClean="0"/>
          </a:p>
          <a:p>
            <a:pPr marL="0" indent="0">
              <a:buNone/>
            </a:pPr>
            <a:r>
              <a:rPr lang="ru-RU" sz="4000" b="1" i="1" dirty="0" smtClean="0"/>
              <a:t>(</a:t>
            </a:r>
            <a:r>
              <a:rPr lang="ru-RU" sz="4000" b="1" i="1" dirty="0"/>
              <a:t>Башмак – это приспособление, накладываемое на рельс для остановки </a:t>
            </a:r>
            <a:r>
              <a:rPr lang="ru-RU" sz="4000" b="1" i="1" dirty="0" smtClean="0"/>
              <a:t>колёс.)</a:t>
            </a:r>
            <a:r>
              <a:rPr lang="ru-RU" sz="4000" b="1" dirty="0"/>
              <a:t/>
            </a:r>
            <a:br>
              <a:rPr lang="ru-RU" sz="4000" b="1" dirty="0"/>
            </a:br>
            <a:endParaRPr lang="ru-RU" sz="4000" b="1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328192"/>
          </a:xfrm>
        </p:spPr>
        <p:txBody>
          <a:bodyPr>
            <a:normAutofit/>
          </a:bodyPr>
          <a:lstStyle/>
          <a:p>
            <a:r>
              <a:rPr lang="ru-RU" sz="3000" b="1" dirty="0">
                <a:solidFill>
                  <a:schemeClr val="tx1"/>
                </a:solidFill>
              </a:rPr>
              <a:t>Какая из этих профессий существует?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lnSpc>
                <a:spcPct val="200000"/>
              </a:lnSpc>
              <a:buNone/>
            </a:pPr>
            <a:r>
              <a:rPr lang="ru-RU" b="1" dirty="0" smtClean="0"/>
              <a:t>                     </a:t>
            </a:r>
            <a:r>
              <a:rPr lang="ru-RU" sz="3000" b="1" dirty="0" smtClean="0"/>
              <a:t>А)</a:t>
            </a:r>
            <a:r>
              <a:rPr lang="ru-RU" sz="3000" b="1" dirty="0"/>
              <a:t> </a:t>
            </a:r>
            <a:r>
              <a:rPr lang="ru-RU" sz="3000" b="1" dirty="0" smtClean="0"/>
              <a:t>ОБЛЁТЧИК МАГИСТРАЛЕЙ</a:t>
            </a:r>
            <a:endParaRPr lang="ru-RU" sz="3000" dirty="0" smtClean="0"/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000" b="1" dirty="0" smtClean="0"/>
              <a:t> Б) ОБХОДЧИК ПУТЕЙ</a:t>
            </a:r>
            <a:br>
              <a:rPr lang="ru-RU" sz="3000" b="1" dirty="0" smtClean="0"/>
            </a:br>
            <a:r>
              <a:rPr lang="ru-RU" sz="3000" b="1" dirty="0" smtClean="0"/>
              <a:t>        В) НАДЗИРАТЕЛЬ ДОРОГ</a:t>
            </a:r>
            <a:endParaRPr lang="ru-RU" sz="3000" dirty="0" smtClean="0"/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000" b="1" dirty="0" smtClean="0"/>
              <a:t>            Г)</a:t>
            </a:r>
            <a:r>
              <a:rPr lang="ru-RU" sz="3000" b="1" dirty="0"/>
              <a:t> </a:t>
            </a:r>
            <a:r>
              <a:rPr lang="ru-RU" sz="3000" b="1" dirty="0" smtClean="0"/>
              <a:t>КОНТРОЛЕР ПЕРРОНОВ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556792"/>
            <a:ext cx="8503920" cy="4572000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endParaRPr lang="ru-RU" sz="8500" b="1" dirty="0" smtClean="0"/>
          </a:p>
          <a:p>
            <a:pPr marL="0" indent="0" algn="ctr">
              <a:buNone/>
            </a:pPr>
            <a:r>
              <a:rPr lang="ru-RU" sz="10600" b="1" dirty="0" smtClean="0"/>
              <a:t>ОБХОДЧИК ПУТЕЙ</a:t>
            </a:r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r>
              <a:rPr lang="ru-RU" i="1" dirty="0" smtClean="0"/>
              <a:t>(</a:t>
            </a:r>
            <a:r>
              <a:rPr lang="ru-RU" sz="3600" b="1" i="1" dirty="0"/>
              <a:t>Это железнодорожник, регулярно обходящий с целью наблюдения и охраны отведённый ему участок железнодорожного пути.)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/>
              <a:t/>
            </a:r>
            <a:br>
              <a:rPr lang="ru-RU" sz="3600" b="1" dirty="0"/>
            </a:br>
            <a:endParaRPr lang="ru-RU" sz="3600" b="1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16632"/>
            <a:ext cx="8534400" cy="144016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Назовите маршрут главного поезда страны с именем «Россия»?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916832"/>
            <a:ext cx="8734744" cy="4182216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dirty="0" smtClean="0"/>
              <a:t>          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b="1" dirty="0"/>
              <a:t> </a:t>
            </a:r>
            <a:r>
              <a:rPr lang="ru-RU" b="1" dirty="0" smtClean="0"/>
              <a:t>               </a:t>
            </a:r>
            <a:r>
              <a:rPr lang="ru-RU" sz="3000" b="1" dirty="0" smtClean="0"/>
              <a:t>А) МОСКВА </a:t>
            </a:r>
            <a:r>
              <a:rPr lang="ru-RU" sz="3000" b="1" dirty="0"/>
              <a:t>– </a:t>
            </a:r>
            <a:r>
              <a:rPr lang="ru-RU" sz="3000" b="1" dirty="0" smtClean="0"/>
              <a:t>САНКТ-ПЕТЕРБУРГ</a:t>
            </a:r>
            <a:r>
              <a:rPr lang="ru-RU" sz="3000" b="1" dirty="0"/>
              <a:t/>
            </a:r>
            <a:br>
              <a:rPr lang="ru-RU" sz="3000" b="1" dirty="0"/>
            </a:br>
            <a:r>
              <a:rPr lang="ru-RU" sz="3000" b="1" dirty="0" smtClean="0"/>
              <a:t>                    Б) МОСКВА </a:t>
            </a:r>
            <a:r>
              <a:rPr lang="ru-RU" sz="3000" b="1" dirty="0"/>
              <a:t>– </a:t>
            </a:r>
            <a:r>
              <a:rPr lang="ru-RU" sz="3000" b="1" dirty="0" smtClean="0"/>
              <a:t>НИЖНИЙ НОВГОРОД</a:t>
            </a:r>
            <a:r>
              <a:rPr lang="ru-RU" sz="3000" b="1" dirty="0"/>
              <a:t/>
            </a:r>
            <a:br>
              <a:rPr lang="ru-RU" sz="3000" b="1" dirty="0"/>
            </a:br>
            <a:r>
              <a:rPr lang="ru-RU" sz="3000" b="1" dirty="0" smtClean="0"/>
              <a:t>      В) МОСКВА </a:t>
            </a:r>
            <a:r>
              <a:rPr lang="ru-RU" sz="3000" b="1" dirty="0"/>
              <a:t>– </a:t>
            </a:r>
            <a:r>
              <a:rPr lang="ru-RU" sz="3000" b="1" dirty="0" smtClean="0"/>
              <a:t>ВЛАДИВОСТОК</a:t>
            </a:r>
            <a:br>
              <a:rPr lang="ru-RU" sz="3000" b="1" dirty="0" smtClean="0"/>
            </a:br>
            <a:r>
              <a:rPr lang="ru-RU" sz="3000" b="1" dirty="0" smtClean="0"/>
              <a:t>Г) МОСКВА </a:t>
            </a:r>
            <a:r>
              <a:rPr lang="ru-RU" sz="3000" b="1" dirty="0"/>
              <a:t>– </a:t>
            </a:r>
            <a:r>
              <a:rPr lang="ru-RU" sz="3000" b="1" dirty="0" smtClean="0"/>
              <a:t>ЧЕЛЯБИНСК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16632"/>
            <a:ext cx="8534400" cy="86409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692696"/>
            <a:ext cx="8503920" cy="540635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sz="3200" b="1" i="1" dirty="0" smtClean="0"/>
          </a:p>
          <a:p>
            <a:pPr marL="0" indent="0">
              <a:buNone/>
            </a:pPr>
            <a:endParaRPr lang="ru-RU" sz="3200" b="1" i="1" dirty="0" smtClean="0"/>
          </a:p>
          <a:p>
            <a:pPr marL="0" indent="0">
              <a:buNone/>
            </a:pPr>
            <a:endParaRPr lang="ru-RU" sz="3200" b="1" i="1" dirty="0" smtClean="0"/>
          </a:p>
          <a:p>
            <a:pPr marL="0" indent="0" algn="ctr">
              <a:buNone/>
            </a:pPr>
            <a:r>
              <a:rPr lang="ru-RU" sz="3200" b="1" i="1" dirty="0" smtClean="0"/>
              <a:t>             </a:t>
            </a:r>
            <a:r>
              <a:rPr lang="ru-RU" sz="7100" b="1" dirty="0" smtClean="0"/>
              <a:t>МОСКВА - ВЛАДИВОСТОК</a:t>
            </a:r>
          </a:p>
          <a:p>
            <a:pPr marL="0" indent="0">
              <a:buNone/>
            </a:pPr>
            <a:endParaRPr lang="ru-RU" sz="3200" b="1" i="1" dirty="0" smtClean="0"/>
          </a:p>
          <a:p>
            <a:pPr marL="0" indent="0">
              <a:buNone/>
            </a:pPr>
            <a:r>
              <a:rPr lang="ru-RU" sz="3200" b="1" i="1" dirty="0" smtClean="0"/>
              <a:t>(Длина </a:t>
            </a:r>
            <a:r>
              <a:rPr lang="ru-RU" sz="3200" b="1" i="1" dirty="0"/>
              <a:t>маршрута </a:t>
            </a:r>
            <a:r>
              <a:rPr lang="ru-RU" sz="3200" b="1" dirty="0"/>
              <a:t>–</a:t>
            </a:r>
            <a:r>
              <a:rPr lang="ru-RU" sz="3200" b="1" i="1" dirty="0"/>
              <a:t> 9259 км. Поезд пересекает по </a:t>
            </a:r>
            <a:r>
              <a:rPr lang="ru-RU" sz="3200" b="1" i="1" dirty="0" smtClean="0">
                <a:hlinkClick r:id="rId2"/>
              </a:rPr>
              <a:t>суше</a:t>
            </a:r>
            <a:r>
              <a:rPr lang="ru-RU" sz="3200" b="1" i="1" dirty="0" smtClean="0"/>
              <a:t> почти </a:t>
            </a:r>
            <a:r>
              <a:rPr lang="ru-RU" sz="3200" b="1" i="1" dirty="0"/>
              <a:t>всю Евразию, проходит через 14 областей, 90 городов, 8 часовых поясов. Находится в пути 6 суток.)</a:t>
            </a:r>
            <a:endParaRPr lang="ru-RU" sz="3200" b="1" dirty="0"/>
          </a:p>
          <a:p>
            <a:pPr marL="0" indent="0">
              <a:buNone/>
            </a:pPr>
            <a:r>
              <a:rPr lang="ru-RU" sz="3200" b="1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32819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Какая ДЖД (детская </a:t>
            </a:r>
            <a:r>
              <a:rPr lang="ru-RU" b="1" dirty="0">
                <a:solidFill>
                  <a:schemeClr val="tx1"/>
                </a:solidFill>
                <a:hlinkClick r:id="rId2"/>
              </a:rPr>
              <a:t>железная дорога</a:t>
            </a:r>
            <a:r>
              <a:rPr lang="ru-RU" b="1" dirty="0">
                <a:solidFill>
                  <a:schemeClr val="tx1"/>
                </a:solidFill>
              </a:rPr>
              <a:t>) является самой длинной в России?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lnSpc>
                <a:spcPct val="200000"/>
              </a:lnSpc>
              <a:buNone/>
            </a:pPr>
            <a:r>
              <a:rPr lang="ru-RU" b="1" dirty="0" smtClean="0"/>
              <a:t>         </a:t>
            </a:r>
            <a:r>
              <a:rPr lang="ru-RU" sz="3500" b="1" dirty="0" smtClean="0"/>
              <a:t>А) СВОБОДНЕНСКАЯ ДЖД</a:t>
            </a:r>
            <a:r>
              <a:rPr lang="ru-RU" sz="3500" b="1" dirty="0"/>
              <a:t/>
            </a:r>
            <a:br>
              <a:rPr lang="ru-RU" sz="3500" b="1" dirty="0"/>
            </a:br>
            <a:r>
              <a:rPr lang="ru-RU" sz="3500" b="1" dirty="0" smtClean="0"/>
              <a:t>   Б) КРАСНОЯРСКАЯ ДЖД</a:t>
            </a:r>
            <a:br>
              <a:rPr lang="ru-RU" sz="3500" b="1" dirty="0" smtClean="0"/>
            </a:br>
            <a:r>
              <a:rPr lang="ru-RU" sz="3500" b="1" dirty="0" smtClean="0"/>
              <a:t>В) ХАБАРОВСКАЯ ДЖД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500" b="1" dirty="0" smtClean="0"/>
              <a:t>  Г) ЧЕЛЯБИНСКАЯ ДЖД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8227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sz="3300" b="1" dirty="0" smtClean="0"/>
          </a:p>
          <a:p>
            <a:pPr marL="0" indent="0" algn="ctr">
              <a:buNone/>
            </a:pPr>
            <a:endParaRPr lang="ru-RU" sz="3300" b="1" dirty="0" smtClean="0"/>
          </a:p>
          <a:p>
            <a:pPr marL="0" indent="0" algn="ctr">
              <a:buNone/>
            </a:pPr>
            <a:r>
              <a:rPr lang="ru-RU" sz="7800" b="1" dirty="0" smtClean="0"/>
              <a:t>СВОБОДНЕНСКАЯ ДЖД</a:t>
            </a:r>
          </a:p>
          <a:p>
            <a:pPr marL="0" indent="0">
              <a:buNone/>
            </a:pPr>
            <a:endParaRPr lang="ru-RU" sz="3300" b="1" dirty="0" smtClean="0"/>
          </a:p>
          <a:p>
            <a:pPr marL="0" indent="0">
              <a:buNone/>
            </a:pPr>
            <a:endParaRPr lang="ru-RU" sz="3300" b="1" dirty="0" smtClean="0"/>
          </a:p>
          <a:p>
            <a:pPr marL="0" indent="0">
              <a:buNone/>
            </a:pPr>
            <a:r>
              <a:rPr lang="ru-RU" sz="3300" b="1" dirty="0" smtClean="0"/>
              <a:t>(</a:t>
            </a:r>
            <a:r>
              <a:rPr lang="ru-RU" sz="3300" b="1" dirty="0"/>
              <a:t>В городе Свободный, что в Амурской области РФ. Входит в состав Забайкальской </a:t>
            </a:r>
            <a:r>
              <a:rPr lang="ru-RU" sz="3300" b="1" dirty="0">
                <a:hlinkClick r:id="rId2"/>
              </a:rPr>
              <a:t>железной дороги</a:t>
            </a:r>
            <a:r>
              <a:rPr lang="ru-RU" sz="3300" b="1" dirty="0"/>
              <a:t>. Её длина составляет 11,4 км. Красноярская ДЖД – первая в России «малая» дорога. Её длина является самой маленькой – 1300 м.)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340768"/>
          </a:xfrm>
        </p:spPr>
        <p:txBody>
          <a:bodyPr>
            <a:noAutofit/>
          </a:bodyPr>
          <a:lstStyle/>
          <a:p>
            <a:pPr>
              <a:lnSpc>
                <a:spcPts val="2800"/>
              </a:lnSpc>
            </a:pPr>
            <a:r>
              <a:rPr lang="ru-RU" sz="3000" b="1" dirty="0" smtClean="0">
                <a:solidFill>
                  <a:schemeClr val="tx1"/>
                </a:solidFill>
              </a:rPr>
              <a:t>Какая должность есть в штатном расписании железнодорожной станции?</a:t>
            </a:r>
            <a:endParaRPr lang="ru-RU" sz="3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2800" b="1" dirty="0" smtClean="0"/>
              <a:t>А) СОСТАВИТЕЛЬ РЕЛЬСОВ</a:t>
            </a:r>
            <a:br>
              <a:rPr lang="ru-RU" sz="2800" b="1" dirty="0" smtClean="0"/>
            </a:br>
            <a:r>
              <a:rPr lang="ru-RU" sz="2800" b="1" dirty="0" smtClean="0"/>
              <a:t>          Б) СОСТАВИТЕЛЬ ПРОТОКОЛОВ</a:t>
            </a:r>
            <a:br>
              <a:rPr lang="ru-RU" sz="2800" b="1" dirty="0" smtClean="0"/>
            </a:br>
            <a:r>
              <a:rPr lang="ru-RU" sz="2800" b="1" dirty="0" smtClean="0"/>
              <a:t>В) СОСТАВИТЕЛЬ ПОЕЗДОВ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2800" b="1" dirty="0" smtClean="0"/>
              <a:t>        Г) СОСТАВИТЕЛЬ ЧЕМОДАНОВ</a:t>
            </a: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endParaRPr lang="ru-RU" sz="5500" b="1" dirty="0" smtClean="0"/>
          </a:p>
          <a:p>
            <a:pPr algn="ctr"/>
            <a:r>
              <a:rPr lang="ru-RU" sz="6600" b="1" dirty="0" smtClean="0"/>
              <a:t>СОСТАВИТЕЛЬ ПОЕЗДОВ</a:t>
            </a:r>
            <a:endParaRPr lang="ru-RU" sz="66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534400" cy="726904"/>
          </a:xfrm>
        </p:spPr>
        <p:txBody>
          <a:bodyPr>
            <a:normAutofit fontScale="90000"/>
          </a:bodyPr>
          <a:lstStyle/>
          <a:p>
            <a:pPr>
              <a:lnSpc>
                <a:spcPts val="2600"/>
              </a:lnSpc>
            </a:pPr>
            <a:r>
              <a:rPr lang="ru-RU" b="1" dirty="0" smtClean="0">
                <a:solidFill>
                  <a:schemeClr val="tx1"/>
                </a:solidFill>
              </a:rPr>
              <a:t>Как в старину называли </a:t>
            </a:r>
            <a:r>
              <a:rPr lang="ru-RU" b="1" dirty="0" smtClean="0">
                <a:solidFill>
                  <a:schemeClr val="tx1"/>
                </a:solidFill>
                <a:hlinkClick r:id="rId2"/>
              </a:rPr>
              <a:t>железную дорогу</a:t>
            </a:r>
            <a:r>
              <a:rPr lang="ru-RU" b="1" dirty="0" smtClean="0">
                <a:solidFill>
                  <a:schemeClr val="tx1"/>
                </a:solidFill>
              </a:rPr>
              <a:t>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844824"/>
            <a:ext cx="8503920" cy="309634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2060848"/>
            <a:ext cx="748883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ru-RU" sz="3200" b="1" dirty="0" smtClean="0"/>
              <a:t>А) ЖЕСТЯНКА</a:t>
            </a:r>
            <a:endParaRPr lang="ru-RU" sz="3200" dirty="0" smtClean="0"/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ru-RU" sz="3200" b="1" dirty="0" smtClean="0"/>
              <a:t>Б) ЧУГУНКА</a:t>
            </a:r>
            <a:endParaRPr lang="ru-RU" sz="3200" dirty="0" smtClean="0"/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ru-RU" sz="3200" b="1" dirty="0" smtClean="0"/>
              <a:t>В) СЕРЕБРЯНКА</a:t>
            </a:r>
            <a:endParaRPr lang="ru-RU" sz="3200" dirty="0" smtClean="0"/>
          </a:p>
          <a:p>
            <a:pPr>
              <a:lnSpc>
                <a:spcPct val="200000"/>
              </a:lnSpc>
              <a:spcBef>
                <a:spcPts val="0"/>
              </a:spcBef>
            </a:pPr>
            <a:r>
              <a:rPr lang="ru-RU" sz="3200" b="1" dirty="0" smtClean="0"/>
              <a:t>Г) СТЕКЛЯШКА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96144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chemeClr val="tx1"/>
                </a:solidFill>
              </a:rPr>
              <a:t>Что служит для прикрепления рельсов к деревянным шпалам или брусьям?</a:t>
            </a:r>
            <a:endParaRPr lang="ru-RU" sz="3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2800" b="1" dirty="0" smtClean="0"/>
              <a:t>       </a:t>
            </a:r>
            <a:r>
              <a:rPr lang="ru-RU" sz="3600" b="1" dirty="0" smtClean="0"/>
              <a:t>А) ТРОСТЬ</a:t>
            </a:r>
            <a:br>
              <a:rPr lang="ru-RU" sz="3600" b="1" dirty="0" smtClean="0"/>
            </a:br>
            <a:r>
              <a:rPr lang="ru-RU" sz="3600" b="1" dirty="0" smtClean="0"/>
              <a:t>          Б) КОСТЫЛЬ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600" b="1" dirty="0" smtClean="0"/>
              <a:t>В) ГРИФ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600" b="1" dirty="0" smtClean="0"/>
              <a:t>   Г) КОПЬЁ</a:t>
            </a:r>
            <a:endParaRPr lang="ru-RU" sz="36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endParaRPr lang="ru-RU" sz="5500" b="1" dirty="0" smtClean="0"/>
          </a:p>
          <a:p>
            <a:pPr algn="ctr"/>
            <a:r>
              <a:rPr lang="ru-RU" sz="8000" b="1" dirty="0" smtClean="0"/>
              <a:t>ПУТЕВОЙ КОСТЫЛЬ</a:t>
            </a:r>
            <a:endParaRPr lang="ru-RU" sz="8000" b="1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Какое сечение имеет путевой костыль?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4000" b="1" dirty="0" smtClean="0"/>
              <a:t>А) КРУГЛОЕ</a:t>
            </a:r>
            <a:br>
              <a:rPr lang="ru-RU" sz="4000" b="1" dirty="0" smtClean="0"/>
            </a:br>
            <a:r>
              <a:rPr lang="ru-RU" sz="4000" b="1" dirty="0" smtClean="0"/>
              <a:t>            Б) ТРЕУГОЛЬНОЕ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4000" b="1" dirty="0" smtClean="0"/>
              <a:t>     В) ОВАЛЬНОЕ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4000" b="1" dirty="0" smtClean="0"/>
              <a:t>          Г) КВАДРАТНОЕ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endParaRPr lang="ru-RU" sz="5500" dirty="0" smtClean="0"/>
          </a:p>
          <a:p>
            <a:pPr algn="ctr"/>
            <a:r>
              <a:rPr lang="ru-RU" sz="5500" b="1" dirty="0" smtClean="0"/>
              <a:t>КВАДРАТНОЕ</a:t>
            </a:r>
          </a:p>
          <a:p>
            <a:pPr algn="ctr"/>
            <a:endParaRPr lang="ru-RU" sz="55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861048"/>
            <a:ext cx="86409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(Путевой костыль – стальной стержень квадратного сечения с овальной головкой и со скошенным с двух сторон концом, повсеместно заменяются шурупами .)</a:t>
            </a:r>
            <a:endParaRPr lang="ru-RU" sz="2800" b="1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Что есть на крыше электровоза и электрички?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2800" b="1" dirty="0" smtClean="0"/>
              <a:t>        </a:t>
            </a:r>
            <a:r>
              <a:rPr lang="ru-RU" sz="3200" b="1" dirty="0" smtClean="0"/>
              <a:t>А) ПАНТОГРАФ</a:t>
            </a:r>
            <a:br>
              <a:rPr lang="ru-RU" sz="3200" b="1" dirty="0" smtClean="0"/>
            </a:br>
            <a:r>
              <a:rPr lang="ru-RU" sz="3200" b="1" dirty="0" smtClean="0"/>
              <a:t>          Б) КАРДИОГРАФ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В) ПОЛИГРАФ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Г) АВТОГРАФ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endParaRPr lang="ru-RU" sz="5500" b="1" dirty="0" smtClean="0"/>
          </a:p>
          <a:p>
            <a:pPr algn="ctr"/>
            <a:r>
              <a:rPr lang="ru-RU" sz="5500" b="1" dirty="0" smtClean="0"/>
              <a:t>ПАНТОГРАФ</a:t>
            </a:r>
            <a:endParaRPr lang="ru-RU" sz="55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789040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(Это токоприёмник с подъемным механизмом в виде шарнирного </a:t>
            </a:r>
            <a:r>
              <a:rPr lang="ru-RU" sz="2400" b="1" i="1" dirty="0" err="1" smtClean="0"/>
              <a:t>многозвенника</a:t>
            </a:r>
            <a:r>
              <a:rPr lang="ru-RU" sz="2400" b="1" i="1" dirty="0" smtClean="0"/>
              <a:t>. Служит для обеспечения надёжного электрического соединения с контактным проводом контактной сети электрического подвижного состава железных дорог.)</a:t>
            </a:r>
            <a:endParaRPr lang="ru-RU" sz="2400" b="1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>
              <a:lnSpc>
                <a:spcPts val="2200"/>
              </a:lnSpc>
            </a:pPr>
            <a:r>
              <a:rPr lang="ru-RU" sz="2700" b="1" dirty="0" smtClean="0">
                <a:solidFill>
                  <a:schemeClr val="tx1"/>
                </a:solidFill>
              </a:rPr>
              <a:t/>
            </a:r>
            <a:br>
              <a:rPr lang="ru-RU" sz="2700" b="1" dirty="0" smtClean="0">
                <a:solidFill>
                  <a:schemeClr val="tx1"/>
                </a:solidFill>
              </a:rPr>
            </a:br>
            <a:r>
              <a:rPr lang="ru-RU" sz="2700" b="1" dirty="0" smtClean="0">
                <a:solidFill>
                  <a:schemeClr val="tx1"/>
                </a:solidFill>
              </a:rPr>
              <a:t>Какое устройство позволяет подвижному составу (поездам) переходить с главного пути на примыкающие?</a:t>
            </a:r>
            <a:endParaRPr lang="ru-RU" sz="27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2800" b="1" dirty="0" smtClean="0"/>
              <a:t>    </a:t>
            </a:r>
            <a:r>
              <a:rPr lang="ru-RU" sz="3200" b="1" dirty="0" smtClean="0"/>
              <a:t>А) СТРЕЛКА</a:t>
            </a:r>
            <a:br>
              <a:rPr lang="ru-RU" sz="3200" b="1" dirty="0" smtClean="0"/>
            </a:br>
            <a:r>
              <a:rPr lang="ru-RU" sz="3200" b="1" dirty="0" smtClean="0"/>
              <a:t>          Б) ШЛАГБАУМ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В) СЕМАФОР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Г) БАШМАК</a:t>
            </a:r>
            <a:endParaRPr lang="ru-RU" sz="32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endParaRPr lang="ru-RU" sz="5500" b="1" dirty="0" smtClean="0"/>
          </a:p>
          <a:p>
            <a:pPr algn="ctr"/>
            <a:r>
              <a:rPr lang="ru-RU" sz="7200" b="1" dirty="0" smtClean="0"/>
              <a:t>СТРЕЛОЧНЫЙ ПЕРЕВОД</a:t>
            </a:r>
            <a:endParaRPr lang="ru-RU" sz="7200" b="1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40160"/>
          </a:xfrm>
        </p:spPr>
        <p:txBody>
          <a:bodyPr>
            <a:normAutofit fontScale="90000"/>
          </a:bodyPr>
          <a:lstStyle/>
          <a:p>
            <a:pPr>
              <a:lnSpc>
                <a:spcPts val="2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Как называется единица подвижного состава, специально предназначенная для тяги поездов и не приспособленная сама по себе для перевозки пассажиров или грузов?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А) ДИНАМО</a:t>
            </a:r>
            <a:br>
              <a:rPr lang="ru-RU" sz="3200" b="1" dirty="0" smtClean="0"/>
            </a:br>
            <a:r>
              <a:rPr lang="ru-RU" sz="3200" b="1" dirty="0" smtClean="0"/>
              <a:t>           Б) ЛОКОМОТИВ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В) ДИЗЕЛЬ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Г) МОТРИСА</a:t>
            </a:r>
            <a:endParaRPr lang="ru-RU" sz="32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500" b="1" dirty="0" smtClean="0"/>
          </a:p>
          <a:p>
            <a:pPr algn="ctr">
              <a:buNone/>
            </a:pPr>
            <a:r>
              <a:rPr lang="ru-RU" sz="8600" b="1" dirty="0" smtClean="0"/>
              <a:t>ЛОКОМОТИВ</a:t>
            </a:r>
            <a:endParaRPr lang="ru-RU" sz="86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47663" y="3244334"/>
            <a:ext cx="69847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/>
              <a:t>ЧУГУНКА</a:t>
            </a:r>
            <a:endParaRPr lang="ru-RU" sz="9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9614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Какого вида локомотивов НЕ существует на российских железных дорогах?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     А) ПАССАЖИРСКИЙ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Б) ГРУЗОВОЙ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В) МАНЕВРОВЫЙ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Г) СПОРТИВНЫЙ</a:t>
            </a: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/>
    </mc:Choice>
    <mc:Fallback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500" b="1" dirty="0" smtClean="0"/>
          </a:p>
          <a:p>
            <a:pPr algn="ctr"/>
            <a:r>
              <a:rPr lang="ru-RU" sz="7200" b="1" dirty="0" smtClean="0"/>
              <a:t>СПОРТИВНЫЙ</a:t>
            </a:r>
            <a:endParaRPr lang="ru-RU" sz="7200" b="1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>
              <a:lnSpc>
                <a:spcPts val="2400"/>
              </a:lnSpc>
            </a:pPr>
            <a:r>
              <a:rPr lang="ru-RU" sz="2500" b="1" dirty="0" smtClean="0">
                <a:solidFill>
                  <a:schemeClr val="tx1"/>
                </a:solidFill>
              </a:rPr>
              <a:t>Как называется добровольное спортивное общество железнодорожников, основанное в СССР в 1963 году?</a:t>
            </a:r>
            <a:endParaRPr lang="ru-RU" sz="25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       А) «ЛОКОМОТИВ»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Б) «ГУДОК»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В) «СЕМАФОР»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Г) «ЭКСПРЕСС»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endParaRPr lang="ru-RU" sz="5500" b="1" dirty="0" smtClean="0"/>
          </a:p>
          <a:p>
            <a:pPr algn="ctr"/>
            <a:endParaRPr lang="ru-RU" sz="5500" b="1" dirty="0" smtClean="0"/>
          </a:p>
          <a:p>
            <a:pPr algn="ctr"/>
            <a:r>
              <a:rPr lang="ru-RU" sz="8800" b="1" dirty="0" smtClean="0"/>
              <a:t>ЛОКОМОТИВ</a:t>
            </a:r>
          </a:p>
          <a:p>
            <a:endParaRPr lang="ru-RU" sz="6000" i="1" dirty="0" smtClean="0"/>
          </a:p>
          <a:p>
            <a:r>
              <a:rPr lang="ru-RU" sz="6000" b="1" dirty="0" smtClean="0"/>
              <a:t>(Ныне Российское физкультурно-спортивное общество «Локомотив» РФСО «Локомотив».)</a:t>
            </a:r>
            <a:endParaRPr lang="ru-RU" sz="5500" b="1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036496" cy="968152"/>
          </a:xfrm>
        </p:spPr>
        <p:txBody>
          <a:bodyPr>
            <a:noAutofit/>
          </a:bodyPr>
          <a:lstStyle/>
          <a:p>
            <a:pPr>
              <a:lnSpc>
                <a:spcPts val="25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Как называется предприятие, осуществляющее техническое обслуживание и ремонт подвижного состава железных дорог?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А) АНГАР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Б) ГАРАЖ 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В) ДЕПО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Г) СТОЙЛО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500" b="1" dirty="0" smtClean="0"/>
          </a:p>
          <a:p>
            <a:pPr algn="ctr"/>
            <a:r>
              <a:rPr lang="ru-RU" sz="9600" b="1" dirty="0" smtClean="0"/>
              <a:t>ДЕПО</a:t>
            </a:r>
            <a:endParaRPr lang="ru-RU" sz="9600" b="1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Какие грузовые вагоны предназначены для перевозки жидких грузов?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А) ХОППЕРЫ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Б) ДУМПКАРЫ 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В) ЦИСТЕРНЫ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Г) ПОЛУВАГОНЫ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0000" lnSpcReduction="20000"/>
          </a:bodyPr>
          <a:lstStyle/>
          <a:p>
            <a:pPr algn="ctr"/>
            <a:endParaRPr lang="ru-RU" sz="5500" b="1" dirty="0" smtClean="0"/>
          </a:p>
          <a:p>
            <a:pPr algn="ctr"/>
            <a:endParaRPr lang="ru-RU" sz="5500" b="1" dirty="0" smtClean="0"/>
          </a:p>
          <a:p>
            <a:pPr algn="ctr"/>
            <a:r>
              <a:rPr lang="ru-RU" sz="13800" b="1" dirty="0" smtClean="0"/>
              <a:t>ЦИСТЕРНЫ</a:t>
            </a:r>
          </a:p>
          <a:p>
            <a:endParaRPr lang="ru-RU" sz="6000" b="1" i="1" dirty="0" smtClean="0"/>
          </a:p>
          <a:p>
            <a:endParaRPr lang="ru-RU" sz="6000" b="1" i="1" dirty="0" smtClean="0"/>
          </a:p>
          <a:p>
            <a:r>
              <a:rPr lang="ru-RU" sz="6000" b="1" i="1" dirty="0" smtClean="0"/>
              <a:t>(Хопперы — для массовых сыпучих грузов, думпкары  — для транспортировки и автоматизированной разгрузки горнорудных и земляных пород,  полувагоны — для навалочных, штабельных и штучных грузов, не требующих защиты от атмосферных воздействий.)</a:t>
            </a:r>
            <a:endParaRPr lang="ru-RU" sz="5500" b="1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Autofit/>
          </a:bodyPr>
          <a:lstStyle/>
          <a:p>
            <a:pPr>
              <a:lnSpc>
                <a:spcPts val="2500"/>
              </a:lnSpc>
            </a:pPr>
            <a:r>
              <a:rPr lang="ru-RU" sz="2800" b="1" dirty="0" smtClean="0">
                <a:solidFill>
                  <a:schemeClr val="tx1"/>
                </a:solidFill>
              </a:rPr>
              <a:t>Какие вагоны по числу колёсных пар (осей) составляют большинство вагонного парка?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А) ДВУХОСНЫЕ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Б) ЧЕТЫРЕХОСНЫЕ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В) ШЕСТИОСНЫЕ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Г) ВОСЬМИОСНЫЕ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500" b="1" dirty="0" smtClean="0"/>
          </a:p>
          <a:p>
            <a:pPr algn="ctr"/>
            <a:endParaRPr lang="ru-RU" sz="6000" b="1" dirty="0" smtClean="0"/>
          </a:p>
          <a:p>
            <a:pPr algn="ctr"/>
            <a:r>
              <a:rPr lang="ru-RU" sz="6000" b="1" dirty="0" smtClean="0"/>
              <a:t>ЧЕТЫРЕХОСНЫЕ</a:t>
            </a:r>
            <a:endParaRPr lang="ru-RU" sz="6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-171400"/>
            <a:ext cx="8534400" cy="1872208"/>
          </a:xfrm>
        </p:spPr>
        <p:txBody>
          <a:bodyPr>
            <a:normAutofit fontScale="90000"/>
          </a:bodyPr>
          <a:lstStyle/>
          <a:p>
            <a:pPr>
              <a:lnSpc>
                <a:spcPts val="2700"/>
              </a:lnSpc>
            </a:pP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В </a:t>
            </a:r>
            <a:r>
              <a:rPr lang="ru-RU" b="1" dirty="0">
                <a:solidFill>
                  <a:schemeClr val="tx1"/>
                </a:solidFill>
              </a:rPr>
              <a:t>каком году в России был учреждён профессиональный праздник День железнодорожника?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2204864"/>
            <a:ext cx="8503920" cy="389418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b="1" dirty="0" smtClean="0"/>
              <a:t>   </a:t>
            </a:r>
            <a:r>
              <a:rPr lang="ru-RU" sz="3200" b="1" dirty="0" smtClean="0"/>
              <a:t>А) </a:t>
            </a:r>
            <a:r>
              <a:rPr lang="ru-RU" sz="3200" b="1" dirty="0"/>
              <a:t>В 1896 </a:t>
            </a:r>
            <a:r>
              <a:rPr lang="ru-RU" sz="3200" b="1" dirty="0" smtClean="0"/>
              <a:t>ГОДУ</a:t>
            </a:r>
            <a:endParaRPr lang="ru-RU" sz="3200" dirty="0"/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Б) </a:t>
            </a:r>
            <a:r>
              <a:rPr lang="ru-RU" sz="3200" b="1" dirty="0"/>
              <a:t>В 1917 </a:t>
            </a:r>
            <a:r>
              <a:rPr lang="ru-RU" sz="3200" b="1" dirty="0" smtClean="0"/>
              <a:t>ГОДУ</a:t>
            </a:r>
            <a:endParaRPr lang="ru-RU" sz="3200" dirty="0"/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В) </a:t>
            </a:r>
            <a:r>
              <a:rPr lang="ru-RU" sz="3200" b="1" dirty="0"/>
              <a:t>В 1936 </a:t>
            </a:r>
            <a:r>
              <a:rPr lang="ru-RU" sz="3200" b="1" dirty="0" smtClean="0"/>
              <a:t>ГОДУ</a:t>
            </a:r>
            <a:endParaRPr lang="ru-RU" sz="3200" dirty="0"/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Г) </a:t>
            </a:r>
            <a:r>
              <a:rPr lang="ru-RU" sz="3200" b="1" dirty="0"/>
              <a:t>В 1985 </a:t>
            </a:r>
            <a:r>
              <a:rPr lang="ru-RU" sz="3200" b="1" dirty="0" smtClean="0"/>
              <a:t>ГОДУ</a:t>
            </a:r>
            <a:endParaRPr lang="ru-RU" sz="3200" dirty="0"/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6801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Какие железные дороги существуют?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2800" b="1" dirty="0" smtClean="0"/>
              <a:t>        </a:t>
            </a:r>
            <a:r>
              <a:rPr lang="ru-RU" sz="3200" b="1" dirty="0" smtClean="0"/>
              <a:t>А) МОНОРЕЛЬСОВЫЕ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Б) СТЕРЕОРЕЛЬСОВЫЕ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  В) МУЛЬТИРЕЛЬСОВЫЕ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Г) БЕЗРЕЛЬСОВЫЕ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83671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endParaRPr lang="ru-RU" sz="5500" b="1" dirty="0" smtClean="0"/>
          </a:p>
          <a:p>
            <a:pPr algn="ctr"/>
            <a:endParaRPr lang="ru-RU" sz="5500" b="1" dirty="0" smtClean="0"/>
          </a:p>
          <a:p>
            <a:pPr algn="ctr"/>
            <a:r>
              <a:rPr lang="ru-RU" sz="8800" b="1" dirty="0" smtClean="0"/>
              <a:t>МОНОРЕЛЬСОВЫЕ</a:t>
            </a:r>
          </a:p>
          <a:p>
            <a:pPr algn="ctr"/>
            <a:endParaRPr lang="ru-RU" sz="5500" b="1" dirty="0" smtClean="0"/>
          </a:p>
          <a:p>
            <a:pPr algn="ctr"/>
            <a:endParaRPr lang="ru-RU" sz="5500" b="1" dirty="0" smtClean="0"/>
          </a:p>
          <a:p>
            <a:r>
              <a:rPr lang="ru-RU" sz="6000" i="1" dirty="0" smtClean="0"/>
              <a:t>(Ранее называлась однорельсовой железной дорогой.)</a:t>
            </a:r>
            <a:endParaRPr lang="ru-RU" sz="5500" b="1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2413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Какой из этих фразеологизмов рождён НЕ в железнодорожной среде?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2800" b="1" dirty="0" smtClean="0"/>
              <a:t>           </a:t>
            </a:r>
            <a:r>
              <a:rPr lang="ru-RU" sz="2400" b="1" dirty="0" smtClean="0"/>
              <a:t>А) ПЕРЕВОДИТЬ СТРЕЛКИ (</a:t>
            </a:r>
            <a:r>
              <a:rPr lang="ru-RU" sz="2000" b="1" dirty="0" smtClean="0"/>
              <a:t>на кого либо</a:t>
            </a:r>
            <a:r>
              <a:rPr lang="ru-RU" sz="2400" b="1" dirty="0" smtClean="0"/>
              <a:t>)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2400" b="1" dirty="0" smtClean="0"/>
              <a:t>               Б) ЗАПРЫГНУТЬ В ПОСЛЕДНИЙ ВАГОН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2400" b="1" dirty="0" smtClean="0"/>
              <a:t>В) БЕЖАТЬ ВПЕРЕДИ ПАРОВОЗА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2400" b="1" dirty="0" smtClean="0"/>
              <a:t>      Г) КОВАТЬ ЖЕЛЕЗО, ПОКА ГОРЯЧО</a:t>
            </a:r>
            <a:endParaRPr lang="ru-RU" sz="2400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/>
              <a:t>КОВАТЬ ЖЕЛЕЗО, </a:t>
            </a:r>
          </a:p>
          <a:p>
            <a:pPr algn="ctr">
              <a:buNone/>
            </a:pPr>
            <a:r>
              <a:rPr lang="ru-RU" sz="4800" b="1" dirty="0" smtClean="0"/>
              <a:t>ПОКА ГОРЯЧО</a:t>
            </a:r>
            <a:endParaRPr lang="ru-RU" sz="4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3429000"/>
            <a:ext cx="8964488" cy="3118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(«Переводить стрелки» – сваливать свою вину, ответственность на другого. «Запрыгнуть в последний вагон» – не опоздать, успеть, решиться на что-либо. «Бежать впереди паровоза» – опережать события, нарушать нормальный ход развития ситуации. «Ковать железо, пока горячо» – не терять времени, используя благоприятные обстоятельства.)</a:t>
            </a:r>
            <a:endParaRPr lang="ru-RU" sz="2400" b="1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2413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Какая железная дорога есть в составе ОАО «РЖД»?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-756592" y="1527048"/>
            <a:ext cx="9562264" cy="45720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         А) ДЕКАБРЬСКАЯ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Б) МАЙСКАЯ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         В) ОКТЯБРЬСКАЯ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       Г) НОЯБРЬСКАЯ</a:t>
            </a:r>
            <a:endParaRPr lang="ru-RU" sz="3200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endParaRPr lang="ru-RU" sz="5500" b="1" dirty="0" smtClean="0"/>
          </a:p>
          <a:p>
            <a:pPr algn="ctr"/>
            <a:r>
              <a:rPr lang="ru-RU" sz="7200" b="1" dirty="0" smtClean="0"/>
              <a:t>ОКТЯБРЬСКАЯ</a:t>
            </a:r>
            <a:endParaRPr lang="ru-RU" sz="7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725144"/>
            <a:ext cx="936104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i="1" dirty="0" smtClean="0"/>
              <a:t>(Управление находится в Санкт-Петербурге.)</a:t>
            </a:r>
            <a:endParaRPr lang="ru-RU" sz="2600" b="1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2413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Сколько железных дорог в России (филиалов ОАО «РЖД»)?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3600" b="1" dirty="0" smtClean="0"/>
              <a:t> А) 5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600" b="1" dirty="0" smtClean="0"/>
              <a:t>   Б) 13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600" b="1" dirty="0" smtClean="0"/>
              <a:t>   В) 16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600" b="1" dirty="0" smtClean="0"/>
              <a:t>   Г) 21</a:t>
            </a:r>
            <a:endParaRPr lang="ru-RU" sz="3600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9600" b="1" dirty="0" smtClean="0"/>
              <a:t>16</a:t>
            </a:r>
            <a:endParaRPr lang="ru-RU" sz="9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3717032"/>
            <a:ext cx="90364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(</a:t>
            </a:r>
            <a:r>
              <a:rPr lang="ru-RU" sz="2400" b="1" i="1" dirty="0" err="1" smtClean="0"/>
              <a:t>Восточно-Сибирская</a:t>
            </a:r>
            <a:r>
              <a:rPr lang="ru-RU" sz="2400" b="1" i="1" dirty="0" smtClean="0"/>
              <a:t>, Горьковская, Дальневосточная, Забайкальская, </a:t>
            </a:r>
            <a:r>
              <a:rPr lang="ru-RU" sz="2400" b="1" i="1" dirty="0" err="1" smtClean="0"/>
              <a:t>Западно-Сибирская</a:t>
            </a:r>
            <a:r>
              <a:rPr lang="ru-RU" sz="2400" b="1" i="1" dirty="0" smtClean="0"/>
              <a:t>, Калининградская, Красноярская, Куйбышевская, Московская, Октябрьская, Приволжская, Свердловская, Северная, </a:t>
            </a:r>
            <a:r>
              <a:rPr lang="ru-RU" sz="2400" b="1" i="1" dirty="0" err="1" smtClean="0"/>
              <a:t>Северо-Кавказская</a:t>
            </a:r>
            <a:r>
              <a:rPr lang="ru-RU" sz="2400" b="1" i="1" dirty="0" smtClean="0"/>
              <a:t>, Юго-Восточная, Южно-Уральская.)</a:t>
            </a:r>
            <a:endParaRPr lang="ru-RU" sz="2400" b="1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-99392"/>
            <a:ext cx="8534400" cy="115212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В каком городе находится Витебский вокзал – самый первый вокзал в России?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-900608" y="1527048"/>
            <a:ext cx="9706280" cy="45720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А) В МОСКВЕ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                Б) В САНКТ-ПЕТЕРБУРГЕ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         В) В ЕКАТЕРИНБУРГЕ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 Г) В КРАСНОДАРЕ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2413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32500" lnSpcReduction="20000"/>
          </a:bodyPr>
          <a:lstStyle/>
          <a:p>
            <a:pPr algn="ctr"/>
            <a:endParaRPr lang="ru-RU" sz="10000" b="1" dirty="0" smtClean="0"/>
          </a:p>
          <a:p>
            <a:pPr algn="ctr"/>
            <a:r>
              <a:rPr lang="ru-RU" sz="16900" b="1" dirty="0" smtClean="0"/>
              <a:t>САНКТ-ПЕТЕРБУРГ</a:t>
            </a:r>
          </a:p>
          <a:p>
            <a:pPr algn="ctr"/>
            <a:endParaRPr lang="ru-RU" sz="5500" b="1" dirty="0" smtClean="0"/>
          </a:p>
          <a:p>
            <a:endParaRPr lang="ru-RU" sz="6000" b="1" i="1" dirty="0" smtClean="0"/>
          </a:p>
          <a:p>
            <a:endParaRPr lang="ru-RU" sz="6000" b="1" i="1" dirty="0" smtClean="0"/>
          </a:p>
          <a:p>
            <a:r>
              <a:rPr lang="ru-RU" sz="8600" b="1" i="1" dirty="0" smtClean="0"/>
              <a:t>(Первое одноэтажное деревянное здание Витебского вокзала было возведено в 1837 году для первой в России </a:t>
            </a:r>
            <a:r>
              <a:rPr lang="ru-RU" sz="8600" b="1" i="1" dirty="0" err="1" smtClean="0"/>
              <a:t>Царскосельской</a:t>
            </a:r>
            <a:r>
              <a:rPr lang="ru-RU" sz="8600" b="1" i="1" dirty="0" smtClean="0"/>
              <a:t> железной дороги, связавшей Санкт-Петербург и Царское село.)</a:t>
            </a:r>
            <a:endParaRPr lang="ru-RU" sz="86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764704"/>
            <a:ext cx="8503920" cy="5334344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800" i="1" dirty="0" smtClean="0"/>
          </a:p>
          <a:p>
            <a:pPr marL="0" indent="0">
              <a:buNone/>
            </a:pPr>
            <a:endParaRPr lang="ru-RU" sz="2800" i="1" dirty="0" smtClean="0"/>
          </a:p>
          <a:p>
            <a:pPr marL="0" indent="0">
              <a:buNone/>
            </a:pPr>
            <a:endParaRPr lang="ru-RU" sz="2800" i="1" dirty="0" smtClean="0"/>
          </a:p>
          <a:p>
            <a:pPr marL="0" indent="0">
              <a:buNone/>
            </a:pPr>
            <a:endParaRPr lang="ru-RU" sz="2800" i="1" dirty="0" smtClean="0"/>
          </a:p>
          <a:p>
            <a:pPr marL="0" indent="0">
              <a:buNone/>
            </a:pPr>
            <a:r>
              <a:rPr lang="ru-RU" sz="2800" b="1" dirty="0"/>
              <a:t/>
            </a:r>
            <a:br>
              <a:rPr lang="ru-RU" sz="2800" b="1" dirty="0"/>
            </a:b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3212976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/>
              <a:t>В 1896 ГОДУ</a:t>
            </a:r>
            <a:endParaRPr lang="ru-RU" sz="7200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2413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Сколько основных железнодорожных вокзалов в Москве?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2800" b="1" dirty="0" smtClean="0"/>
              <a:t>     </a:t>
            </a:r>
            <a:r>
              <a:rPr lang="ru-RU" sz="4300" b="1" dirty="0" smtClean="0"/>
              <a:t>А) 3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4300" b="1" dirty="0" smtClean="0"/>
              <a:t>   Б) 5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4300" b="1" dirty="0" smtClean="0"/>
              <a:t>   В) 7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4300" b="1" dirty="0" smtClean="0"/>
              <a:t>   Г) 9</a:t>
            </a:r>
            <a:endParaRPr lang="ru-RU" sz="4300" dirty="0" smtClean="0"/>
          </a:p>
          <a:p>
            <a:pPr marL="0" indent="0" algn="ctr">
              <a:lnSpc>
                <a:spcPct val="200000"/>
              </a:lnSpc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25000" lnSpcReduction="20000"/>
          </a:bodyPr>
          <a:lstStyle/>
          <a:p>
            <a:pPr algn="ctr"/>
            <a:endParaRPr lang="ru-RU" sz="9600" b="1" dirty="0" smtClean="0"/>
          </a:p>
          <a:p>
            <a:pPr algn="ctr"/>
            <a:r>
              <a:rPr lang="ru-RU" sz="38400" b="1" dirty="0" smtClean="0"/>
              <a:t>9</a:t>
            </a:r>
          </a:p>
          <a:p>
            <a:pPr>
              <a:buNone/>
            </a:pPr>
            <a:endParaRPr lang="ru-RU" sz="9600" b="1" dirty="0" smtClean="0"/>
          </a:p>
          <a:p>
            <a:pPr>
              <a:buNone/>
            </a:pPr>
            <a:endParaRPr lang="ru-RU" sz="9600" b="1" dirty="0" smtClean="0"/>
          </a:p>
          <a:p>
            <a:r>
              <a:rPr lang="ru-RU" sz="11200" b="1" dirty="0" smtClean="0"/>
              <a:t>(Белорусский, Казанский,  Киевский, Курский, Ленинградский, Павелецкий, Рижский, Савёловский, Ярославский.)</a:t>
            </a:r>
            <a:endParaRPr lang="ru-RU" sz="11200" b="1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9614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Как неофициально называют Комсомольскую площадь в Москве?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2800" b="1" dirty="0" smtClean="0"/>
              <a:t> А) ПЛОЩАДЬ ДВУХ ВОКЗАЛОВ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2800" b="1" dirty="0" smtClean="0"/>
              <a:t>Б) ПЛОЩАДЬ ТРЁХ ВОКЗАЛОВ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2800" b="1" dirty="0" smtClean="0"/>
              <a:t>  В) ПЛОЩАДЬ ПЯТИ ВОКЗАЛОВ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2800" b="1" dirty="0" smtClean="0"/>
              <a:t>   Г) ПЛОЩАДЬ СЕМИ ВОКЗАЛОВ</a:t>
            </a:r>
            <a:endParaRPr lang="ru-RU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endParaRPr lang="ru-RU" sz="5500" b="1" dirty="0" smtClean="0"/>
          </a:p>
          <a:p>
            <a:pPr algn="ctr"/>
            <a:r>
              <a:rPr lang="ru-RU" sz="6600" b="1" dirty="0" smtClean="0"/>
              <a:t>ПЛОЩАДЬ ТРЁХ ВОКЗАЛОВ</a:t>
            </a:r>
            <a:endParaRPr lang="ru-RU" sz="6600" b="1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40160"/>
          </a:xfrm>
        </p:spPr>
        <p:txBody>
          <a:bodyPr>
            <a:noAutofit/>
          </a:bodyPr>
          <a:lstStyle/>
          <a:p>
            <a:pPr>
              <a:lnSpc>
                <a:spcPts val="2400"/>
              </a:lnSpc>
            </a:pPr>
            <a:r>
              <a:rPr lang="ru-RU" sz="2800" b="1" dirty="0" smtClean="0">
                <a:solidFill>
                  <a:schemeClr val="tx1"/>
                </a:solidFill>
              </a:rPr>
              <a:t>Какого вокзала нет на Комсомольской площади (</a:t>
            </a:r>
            <a:r>
              <a:rPr lang="ru-RU" sz="2800" b="1" dirty="0" err="1" smtClean="0">
                <a:solidFill>
                  <a:schemeClr val="tx1"/>
                </a:solidFill>
              </a:rPr>
              <a:t>площади</a:t>
            </a:r>
            <a:r>
              <a:rPr lang="ru-RU" sz="2800" b="1" dirty="0" smtClean="0">
                <a:solidFill>
                  <a:schemeClr val="tx1"/>
                </a:solidFill>
              </a:rPr>
              <a:t> трёх вокзалов) Москвы?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2400" b="1" dirty="0" smtClean="0"/>
              <a:t>                           </a:t>
            </a:r>
            <a:r>
              <a:rPr lang="ru-RU" sz="4000" b="1" dirty="0" smtClean="0"/>
              <a:t>А) ЛЕНИНГРАДСКОГО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4000" b="1" dirty="0" smtClean="0"/>
              <a:t>Б) КИЕВСКОГО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4000" b="1" dirty="0" smtClean="0"/>
              <a:t>         В) ЯРОСЛАВСКОГО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4000" b="1" dirty="0" smtClean="0"/>
              <a:t>   Г) КАЗАНСКОГО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endParaRPr lang="ru-RU" sz="5500" b="1" dirty="0" smtClean="0"/>
          </a:p>
          <a:p>
            <a:pPr algn="ctr"/>
            <a:r>
              <a:rPr lang="ru-RU" sz="8000" b="1" dirty="0" smtClean="0"/>
              <a:t>КИЕВСКОГО</a:t>
            </a:r>
            <a:endParaRPr lang="ru-RU" sz="8000" b="1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Autofit/>
          </a:bodyPr>
          <a:lstStyle/>
          <a:p>
            <a:pPr>
              <a:lnSpc>
                <a:spcPts val="25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Железнодорожный вокзал какого российского города является самым высоким зданием вокзала в Европе и крупнейшим вокзалом в России?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-396552" y="1527048"/>
            <a:ext cx="8640960" cy="4572000"/>
          </a:xfrm>
        </p:spPr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 А) ЧЕЛЯБИНСК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       Б) ЕКАТЕРИНБУРГ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В) САМАРА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           Г) РОСТОВ-НА-ДОНУ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980728"/>
          </a:xfrm>
        </p:spPr>
        <p:txBody>
          <a:bodyPr>
            <a:noAutofit/>
          </a:bodyPr>
          <a:lstStyle/>
          <a:p>
            <a:pPr>
              <a:lnSpc>
                <a:spcPts val="2500"/>
              </a:lnSpc>
            </a:pPr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500" b="1" dirty="0" smtClean="0"/>
          </a:p>
          <a:p>
            <a:pPr algn="ctr"/>
            <a:r>
              <a:rPr lang="ru-RU" sz="9600" b="1" dirty="0" smtClean="0"/>
              <a:t>САМАРА</a:t>
            </a:r>
            <a:endParaRPr lang="ru-RU" sz="9600" b="1" dirty="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16632"/>
            <a:ext cx="8534400" cy="1008112"/>
          </a:xfrm>
        </p:spPr>
        <p:txBody>
          <a:bodyPr>
            <a:normAutofit/>
          </a:bodyPr>
          <a:lstStyle/>
          <a:p>
            <a:pPr>
              <a:lnSpc>
                <a:spcPts val="2200"/>
              </a:lnSpc>
            </a:pPr>
            <a:r>
              <a:rPr lang="ru-RU" sz="2800" b="1" dirty="0" smtClean="0">
                <a:solidFill>
                  <a:schemeClr val="tx1"/>
                </a:solidFill>
              </a:rPr>
              <a:t>Назовите самый железнодорожный город России, в котором каждый четвёртый житель является железнодорожником.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7078560" cy="4572000"/>
          </a:xfrm>
        </p:spPr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2800" b="1" dirty="0" smtClean="0"/>
              <a:t>                  </a:t>
            </a:r>
            <a:r>
              <a:rPr lang="ru-RU" sz="3200" b="1" dirty="0" smtClean="0"/>
              <a:t>А) ТАМБОВ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       Б) ЛИПЕЦК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    В) ЛИСКИ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           Г) БАЛАШОВ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24136"/>
          </a:xfrm>
        </p:spPr>
        <p:txBody>
          <a:bodyPr>
            <a:noAutofit/>
          </a:bodyPr>
          <a:lstStyle/>
          <a:p>
            <a:pPr>
              <a:lnSpc>
                <a:spcPts val="2200"/>
              </a:lnSpc>
            </a:pPr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25000" lnSpcReduction="20000"/>
          </a:bodyPr>
          <a:lstStyle/>
          <a:p>
            <a:pPr algn="ctr"/>
            <a:endParaRPr lang="ru-RU" sz="15400" b="1" dirty="0" smtClean="0"/>
          </a:p>
          <a:p>
            <a:pPr algn="ctr"/>
            <a:r>
              <a:rPr lang="ru-RU" sz="38400" b="1" dirty="0" smtClean="0"/>
              <a:t>ЛИСКИ</a:t>
            </a:r>
          </a:p>
          <a:p>
            <a:endParaRPr lang="ru-RU" sz="5100" b="1" dirty="0" smtClean="0"/>
          </a:p>
          <a:p>
            <a:endParaRPr lang="ru-RU" sz="5100" b="1" dirty="0" smtClean="0"/>
          </a:p>
          <a:p>
            <a:endParaRPr lang="ru-RU" sz="5100" b="1" dirty="0" smtClean="0"/>
          </a:p>
          <a:p>
            <a:endParaRPr lang="ru-RU" sz="6000" b="1" dirty="0" smtClean="0"/>
          </a:p>
          <a:p>
            <a:endParaRPr lang="ru-RU" sz="9600" b="1" dirty="0" smtClean="0"/>
          </a:p>
          <a:p>
            <a:r>
              <a:rPr lang="ru-RU" sz="9600" b="1" dirty="0" smtClean="0"/>
              <a:t>(Город в Воронежской области, являющийся крупным железнодорожным узлом. На гербе города изображено крылатое колесо – символ решающей роли железных дорог в развитии города.)</a:t>
            </a:r>
            <a:endParaRPr lang="ru-RU" sz="96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534400" cy="129614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Как в давние времена называли паровоз?</a:t>
            </a:r>
            <a:br>
              <a:rPr lang="ru-RU" b="1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2060848"/>
            <a:ext cx="8503920" cy="4038200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3200" b="1" i="1" dirty="0" smtClean="0"/>
              <a:t> </a:t>
            </a:r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11200" b="1" dirty="0" smtClean="0"/>
              <a:t>А) ПАРОХОД</a:t>
            </a:r>
            <a:r>
              <a:rPr lang="ru-RU" sz="11200" b="1" dirty="0"/>
              <a:t/>
            </a:r>
            <a:br>
              <a:rPr lang="ru-RU" sz="11200" b="1" dirty="0"/>
            </a:br>
            <a:r>
              <a:rPr lang="ru-RU" sz="11200" b="1" dirty="0" smtClean="0"/>
              <a:t> Б) САМОХОД</a:t>
            </a:r>
            <a:r>
              <a:rPr lang="ru-RU" sz="11200" b="1" dirty="0"/>
              <a:t/>
            </a:r>
            <a:br>
              <a:rPr lang="ru-RU" sz="11200" b="1" dirty="0"/>
            </a:br>
            <a:r>
              <a:rPr lang="ru-RU" sz="11200" b="1" dirty="0" smtClean="0"/>
              <a:t>   В) ДЫМОХОД</a:t>
            </a:r>
            <a:r>
              <a:rPr lang="ru-RU" sz="11200" b="1" dirty="0"/>
              <a:t/>
            </a:r>
            <a:br>
              <a:rPr lang="ru-RU" sz="11200" b="1" dirty="0"/>
            </a:br>
            <a:r>
              <a:rPr lang="ru-RU" sz="11200" b="1" dirty="0" smtClean="0"/>
              <a:t>   Г) ПРОЛЁТКА</a:t>
            </a:r>
            <a:r>
              <a:rPr lang="ru-RU" sz="11200" b="1" dirty="0"/>
              <a:t/>
            </a:r>
            <a:br>
              <a:rPr lang="ru-RU" sz="11200" b="1" dirty="0"/>
            </a:br>
            <a:endParaRPr lang="ru-RU" sz="1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Autofit/>
          </a:bodyPr>
          <a:lstStyle/>
          <a:p>
            <a:pPr>
              <a:lnSpc>
                <a:spcPts val="2300"/>
              </a:lnSpc>
            </a:pPr>
            <a:r>
              <a:rPr lang="ru-RU" sz="2800" b="1" dirty="0" smtClean="0">
                <a:solidFill>
                  <a:schemeClr val="tx1"/>
                </a:solidFill>
              </a:rPr>
              <a:t>Какое название получил поезд № 1, курсирующий между Москвой и Санкт-Петербургом?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-108520" y="1412776"/>
            <a:ext cx="8086672" cy="4572000"/>
          </a:xfrm>
        </p:spPr>
        <p:txBody>
          <a:bodyPr>
            <a:normAutofit fontScale="92500"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2800" b="1" dirty="0" smtClean="0"/>
              <a:t>                              </a:t>
            </a:r>
            <a:r>
              <a:rPr lang="ru-RU" sz="3200" b="1" dirty="0" smtClean="0"/>
              <a:t>А) «КРАСНАЯ СТРЕЛА»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         Б) «БЕЛЫЕ НОЧИ»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В) «ЛОТОС»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Г) «ЯНТАРЬ»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0000" lnSpcReduction="20000"/>
          </a:bodyPr>
          <a:lstStyle/>
          <a:p>
            <a:pPr algn="ctr"/>
            <a:endParaRPr lang="ru-RU" sz="5500" b="1" dirty="0" smtClean="0"/>
          </a:p>
          <a:p>
            <a:pPr algn="ctr"/>
            <a:endParaRPr lang="ru-RU" sz="5500" b="1" dirty="0" smtClean="0"/>
          </a:p>
          <a:p>
            <a:pPr algn="ctr"/>
            <a:r>
              <a:rPr lang="ru-RU" sz="13800" b="1" dirty="0" smtClean="0"/>
              <a:t>КРАСНАЯ СТРЕЛА</a:t>
            </a:r>
          </a:p>
          <a:p>
            <a:endParaRPr lang="ru-RU" sz="6000" b="1" dirty="0" smtClean="0"/>
          </a:p>
          <a:p>
            <a:endParaRPr lang="ru-RU" sz="6000" b="1" dirty="0" smtClean="0"/>
          </a:p>
          <a:p>
            <a:endParaRPr lang="ru-RU" sz="6000" b="1" dirty="0" smtClean="0"/>
          </a:p>
          <a:p>
            <a:r>
              <a:rPr lang="ru-RU" sz="6000" b="1" dirty="0" smtClean="0"/>
              <a:t>(Поезд «Белые ночи» курсирует по маршруту Санкт-Петербург – Вологда, «Лотос» – по маршруту Астрахань – Москва, «Янтарь» – по маршруту Калининград – Москва.)</a:t>
            </a:r>
            <a:endParaRPr lang="ru-RU" sz="5500" b="1" dirty="0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>
              <a:lnSpc>
                <a:spcPts val="2500"/>
              </a:lnSpc>
            </a:pPr>
            <a:r>
              <a:rPr lang="ru-RU" b="1" dirty="0" smtClean="0">
                <a:solidFill>
                  <a:schemeClr val="tx1"/>
                </a:solidFill>
              </a:rPr>
              <a:t>Какую из перечисленных рек НЕ пересекает пассажирский поезд «Красная стрела»?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-468560" y="1527048"/>
            <a:ext cx="9274232" cy="45720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А) ВОЛГА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      Б) ВОЛХОВ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  В) МСТА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ru-RU" sz="3200" b="1" dirty="0" smtClean="0"/>
              <a:t>Г) ДОН</a:t>
            </a:r>
          </a:p>
          <a:p>
            <a:endParaRPr lang="ru-RU" sz="3200" b="1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5500" b="1" dirty="0" smtClean="0"/>
          </a:p>
          <a:p>
            <a:pPr algn="ctr"/>
            <a:r>
              <a:rPr lang="ru-RU" sz="9600" b="1" dirty="0" smtClean="0"/>
              <a:t>ДОН</a:t>
            </a:r>
            <a:endParaRPr lang="ru-RU" sz="9600" b="1" dirty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ts val="2600"/>
              </a:lnSpc>
            </a:pPr>
            <a:r>
              <a:rPr lang="ru-RU" sz="2800" b="1" dirty="0" smtClean="0">
                <a:solidFill>
                  <a:schemeClr val="tx1"/>
                </a:solidFill>
              </a:rPr>
              <a:t>Где находится Центральный музей железнодорожного транспорта России?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-1404664" y="1527048"/>
            <a:ext cx="10441160" cy="4572000"/>
          </a:xfrm>
        </p:spPr>
        <p:txBody>
          <a:bodyPr/>
          <a:lstStyle/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2800" b="1" dirty="0" smtClean="0"/>
              <a:t> </a:t>
            </a:r>
            <a:r>
              <a:rPr lang="ru-RU" sz="3200" b="1" dirty="0" smtClean="0"/>
              <a:t>А) В МОСКВЕ</a:t>
            </a:r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 smtClean="0"/>
              <a:t>                           Б) В САНКТ-ПЕТЕРБУРГЕ</a:t>
            </a:r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 smtClean="0"/>
              <a:t>В) В САМАРЕ</a:t>
            </a:r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 smtClean="0"/>
              <a:t>                   Г) В НОВОСИБИРСКЕ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800" b="1" dirty="0" smtClean="0"/>
          </a:p>
          <a:p>
            <a:pPr algn="ctr"/>
            <a:r>
              <a:rPr lang="ru-RU" sz="7200" b="1" dirty="0" smtClean="0"/>
              <a:t>В САНКТ-ПЕТЕРБУРГЕ</a:t>
            </a:r>
            <a:endParaRPr lang="ru-RU" sz="7200" b="1" dirty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2413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Как называется историческая станция Октябрьской железной дороги?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2800" b="1" dirty="0" smtClean="0"/>
              <a:t>     </a:t>
            </a:r>
            <a:r>
              <a:rPr lang="ru-RU" sz="3600" b="1" dirty="0" smtClean="0"/>
              <a:t>А) БЕРЕГ</a:t>
            </a:r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600" b="1" dirty="0" smtClean="0"/>
              <a:t>   Б) ОМУТ</a:t>
            </a:r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600" b="1" dirty="0" smtClean="0"/>
              <a:t>В) ДНО</a:t>
            </a:r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600" b="1" dirty="0" smtClean="0"/>
              <a:t>   Г) МЕЛЬ</a:t>
            </a:r>
            <a:endParaRPr lang="ru-RU" sz="3600" dirty="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endParaRPr lang="ru-RU" sz="9600" b="1" dirty="0" smtClean="0"/>
          </a:p>
          <a:p>
            <a:pPr algn="ctr"/>
            <a:r>
              <a:rPr lang="ru-RU" sz="9600" b="1" dirty="0" smtClean="0"/>
              <a:t>ДНО</a:t>
            </a:r>
            <a:endParaRPr lang="ru-RU" sz="9600" b="1"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2413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Как заканчивается название повести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А.С. Пушкина «Станционный...»?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2800" b="1" dirty="0" smtClean="0"/>
              <a:t>         </a:t>
            </a:r>
            <a:r>
              <a:rPr lang="ru-RU" sz="3200" b="1" dirty="0" smtClean="0"/>
              <a:t>А) НАБЛЮДАТЕЛЬ</a:t>
            </a:r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 smtClean="0"/>
              <a:t>   Б) СМОТРИТЕЛЬ</a:t>
            </a:r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 smtClean="0"/>
              <a:t>        В) ОБОЗРЕВАТЕЛЬ</a:t>
            </a:r>
          </a:p>
          <a:p>
            <a:pPr marL="0" indent="0" algn="ctr">
              <a:lnSpc>
                <a:spcPct val="200000"/>
              </a:lnSpc>
              <a:spcBef>
                <a:spcPts val="0"/>
              </a:spcBef>
              <a:buNone/>
            </a:pPr>
            <a:r>
              <a:rPr lang="ru-RU" sz="3200" b="1" dirty="0" smtClean="0"/>
              <a:t>         Г) НАДСМОТРЩИК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/>
            <a:endParaRPr lang="ru-RU" sz="7200" b="1" dirty="0" smtClean="0"/>
          </a:p>
          <a:p>
            <a:pPr algn="ctr"/>
            <a:r>
              <a:rPr lang="ru-RU" sz="7200" b="1" dirty="0" smtClean="0"/>
              <a:t>СМОТРИТЕЛЬ</a:t>
            </a:r>
            <a:endParaRPr lang="ru-RU" sz="72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Ответ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sz="3200" b="1" i="1" dirty="0" smtClean="0"/>
          </a:p>
          <a:p>
            <a:pPr marL="0" indent="0" algn="ctr">
              <a:spcBef>
                <a:spcPts val="0"/>
              </a:spcBef>
              <a:buNone/>
            </a:pPr>
            <a:endParaRPr lang="ru-RU" sz="3200" b="1" i="1" dirty="0" smtClean="0"/>
          </a:p>
          <a:p>
            <a:pPr marL="0" indent="0" algn="ctr">
              <a:spcBef>
                <a:spcPts val="0"/>
              </a:spcBef>
              <a:buNone/>
            </a:pPr>
            <a:endParaRPr lang="ru-RU" sz="3200" b="1" i="1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ru-RU" sz="9600" b="1" dirty="0" smtClean="0"/>
              <a:t>ПАРОХОД</a:t>
            </a:r>
          </a:p>
          <a:p>
            <a:pPr marL="0" indent="0">
              <a:spcBef>
                <a:spcPts val="0"/>
              </a:spcBef>
              <a:buNone/>
            </a:pPr>
            <a:endParaRPr lang="ru-RU" sz="3200" b="1" i="1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Arial"/>
        <a:cs typeface="Arial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Arial"/>
        <a:cs typeface="Arial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689</TotalTime>
  <Pages>0</Pages>
  <Words>1379</Words>
  <Characters>0</Characters>
  <Application>Microsoft Office PowerPoint</Application>
  <DocSecurity>0</DocSecurity>
  <PresentationFormat>Экран (4:3)</PresentationFormat>
  <Lines>0</Lines>
  <Paragraphs>440</Paragraphs>
  <Slides>89</Slides>
  <Notes>3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89</vt:i4>
      </vt:variant>
    </vt:vector>
  </HeadingPairs>
  <TitlesOfParts>
    <vt:vector size="90" baseType="lpstr">
      <vt:lpstr>Официальная</vt:lpstr>
      <vt:lpstr>ВИКТОРИНА</vt:lpstr>
      <vt:lpstr>Назовите первого царя, начавшего строить железные дороги в России. </vt:lpstr>
      <vt:lpstr>Ответ</vt:lpstr>
      <vt:lpstr>Как в старину называли железную дорогу?</vt:lpstr>
      <vt:lpstr>Ответ</vt:lpstr>
      <vt:lpstr>    В каком году в России был учреждён профессиональный праздник День железнодорожника? </vt:lpstr>
      <vt:lpstr>Ответ</vt:lpstr>
      <vt:lpstr>Как в давние времена называли паровоз? </vt:lpstr>
      <vt:lpstr>Ответ</vt:lpstr>
      <vt:lpstr>  Как в позапрошлом веке называли железнодорожников? </vt:lpstr>
      <vt:lpstr>Ответ</vt:lpstr>
      <vt:lpstr>Профессиональный переносчик чемоданов на железнодорожном вокзале – это… Кто? </vt:lpstr>
      <vt:lpstr>Ответ</vt:lpstr>
      <vt:lpstr>Как именуется главный проводник пассажирского поезда? </vt:lpstr>
      <vt:lpstr>Ответ</vt:lpstr>
      <vt:lpstr>У железнодорожных вагонов есть тормозные... Что? </vt:lpstr>
      <vt:lpstr>Ответ</vt:lpstr>
      <vt:lpstr>Какого из этих понятий НЕ существует? </vt:lpstr>
      <vt:lpstr>Ответ</vt:lpstr>
      <vt:lpstr>Как называется конец железнодорожного пути?</vt:lpstr>
      <vt:lpstr>Ответ</vt:lpstr>
      <vt:lpstr>Как называется работник, управляющий локомотивом? </vt:lpstr>
      <vt:lpstr>Ответ</vt:lpstr>
      <vt:lpstr>Как называется центральная газета железнодорожников, основанная в 1917 году?</vt:lpstr>
      <vt:lpstr>Ответ</vt:lpstr>
      <vt:lpstr>Какое птичье имя получил высокоскоростной электропоезд Москва – Санкт-Петербург? </vt:lpstr>
      <vt:lpstr>Ответ</vt:lpstr>
      <vt:lpstr>Какие железные дороги есть в системе ОАО «РЖД»? </vt:lpstr>
      <vt:lpstr>Ответ</vt:lpstr>
      <vt:lpstr>Чем железнодорожники стопорят вагоны</vt:lpstr>
      <vt:lpstr>Ответ</vt:lpstr>
      <vt:lpstr>Какая из этих профессий существует? </vt:lpstr>
      <vt:lpstr>Ответ</vt:lpstr>
      <vt:lpstr>Назовите маршрут главного поезда страны с именем «Россия»? </vt:lpstr>
      <vt:lpstr>Ответ</vt:lpstr>
      <vt:lpstr>Какая ДЖД (детская железная дорога) является самой длинной в России? </vt:lpstr>
      <vt:lpstr>Ответ</vt:lpstr>
      <vt:lpstr>Какая должность есть в штатном расписании железнодорожной станции?</vt:lpstr>
      <vt:lpstr>Ответ</vt:lpstr>
      <vt:lpstr>Что служит для прикрепления рельсов к деревянным шпалам или брусьям?</vt:lpstr>
      <vt:lpstr>Ответ</vt:lpstr>
      <vt:lpstr>Какое сечение имеет путевой костыль?</vt:lpstr>
      <vt:lpstr>Ответ</vt:lpstr>
      <vt:lpstr>Что есть на крыше электровоза и электрички?</vt:lpstr>
      <vt:lpstr>Ответ</vt:lpstr>
      <vt:lpstr> Какое устройство позволяет подвижному составу (поездам) переходить с главного пути на примыкающие?</vt:lpstr>
      <vt:lpstr>Ответ</vt:lpstr>
      <vt:lpstr>Как называется единица подвижного состава, специально предназначенная для тяги поездов и не приспособленная сама по себе для перевозки пассажиров или грузов?</vt:lpstr>
      <vt:lpstr>Ответ</vt:lpstr>
      <vt:lpstr>Какого вида локомотивов НЕ существует на российских железных дорогах?</vt:lpstr>
      <vt:lpstr>Ответ</vt:lpstr>
      <vt:lpstr>Как называется добровольное спортивное общество железнодорожников, основанное в СССР в 1963 году?</vt:lpstr>
      <vt:lpstr>Ответ</vt:lpstr>
      <vt:lpstr>Как называется предприятие, осуществляющее техническое обслуживание и ремонт подвижного состава железных дорог?</vt:lpstr>
      <vt:lpstr>Ответ</vt:lpstr>
      <vt:lpstr>Какие грузовые вагоны предназначены для перевозки жидких грузов?</vt:lpstr>
      <vt:lpstr>Ответ</vt:lpstr>
      <vt:lpstr>Какие вагоны по числу колёсных пар (осей) составляют большинство вагонного парка?</vt:lpstr>
      <vt:lpstr>Ответ</vt:lpstr>
      <vt:lpstr>Какие железные дороги существуют?</vt:lpstr>
      <vt:lpstr>Ответ</vt:lpstr>
      <vt:lpstr>Какой из этих фразеологизмов рождён НЕ в железнодорожной среде?</vt:lpstr>
      <vt:lpstr>Ответ</vt:lpstr>
      <vt:lpstr>Какая железная дорога есть в составе ОАО «РЖД»?</vt:lpstr>
      <vt:lpstr>Ответ</vt:lpstr>
      <vt:lpstr>Сколько железных дорог в России (филиалов ОАО «РЖД»)?</vt:lpstr>
      <vt:lpstr>Ответ</vt:lpstr>
      <vt:lpstr>В каком городе находится Витебский вокзал – самый первый вокзал в России?</vt:lpstr>
      <vt:lpstr>Ответ</vt:lpstr>
      <vt:lpstr>Сколько основных железнодорожных вокзалов в Москве?</vt:lpstr>
      <vt:lpstr>Ответ</vt:lpstr>
      <vt:lpstr>Как неофициально называют Комсомольскую площадь в Москве?</vt:lpstr>
      <vt:lpstr>Ответ</vt:lpstr>
      <vt:lpstr>Какого вокзала нет на Комсомольской площади (площади трёх вокзалов) Москвы?</vt:lpstr>
      <vt:lpstr>Ответ</vt:lpstr>
      <vt:lpstr>Железнодорожный вокзал какого российского города является самым высоким зданием вокзала в Европе и крупнейшим вокзалом в России?</vt:lpstr>
      <vt:lpstr>Ответ</vt:lpstr>
      <vt:lpstr>Назовите самый железнодорожный город России, в котором каждый четвёртый житель является железнодорожником.</vt:lpstr>
      <vt:lpstr>Ответ</vt:lpstr>
      <vt:lpstr>Какое название получил поезд № 1, курсирующий между Москвой и Санкт-Петербургом?</vt:lpstr>
      <vt:lpstr>Ответ</vt:lpstr>
      <vt:lpstr>Какую из перечисленных рек НЕ пересекает пассажирский поезд «Красная стрела»?</vt:lpstr>
      <vt:lpstr>Ответ</vt:lpstr>
      <vt:lpstr>Где находится Центральный музей железнодорожного транспорта России?</vt:lpstr>
      <vt:lpstr>Ответ</vt:lpstr>
      <vt:lpstr>Как называется историческая станция Октябрьской железной дороги?</vt:lpstr>
      <vt:lpstr>Ответ</vt:lpstr>
      <vt:lpstr>Как заканчивается название повести  А.С. Пушкина «Станционный...»?</vt:lpstr>
      <vt:lpstr>Ответ</vt:lpstr>
    </vt:vector>
  </TitlesOfParts>
  <LinksUpToDate>false</LinksUpToDate>
  <CharactersWithSpaces>0</CharactersWithSpaces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в старину называли железную дорогу</dc:title>
  <dc:creator>user</dc:creator>
  <cp:lastModifiedBy>Пичугина</cp:lastModifiedBy>
  <cp:revision>145</cp:revision>
  <dcterms:created xsi:type="dcterms:W3CDTF">2016-04-25T21:36:22Z</dcterms:created>
  <dcterms:modified xsi:type="dcterms:W3CDTF">2026-05-12T06:47:33Z</dcterms:modified>
  <dc:identifier/>
  <dc:language/>
  <cp:version/>
</cp:coreProperties>
</file>