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onstantia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8C3B0A8-3D52-43C8-9DC7-254C6E57908A}" type="datetime">
              <a:rPr lang="ru-RU" sz="1200" b="0" strike="noStrike" spc="-1">
                <a:solidFill>
                  <a:srgbClr val="8B8B8B"/>
                </a:solidFill>
                <a:latin typeface="Constantia"/>
              </a:rPr>
              <a:pPr>
                <a:lnSpc>
                  <a:spcPct val="100000"/>
                </a:lnSpc>
              </a:pPr>
              <a:t>30.01.2019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50FF205-8D96-4CDD-82B2-C8326C67F334}" type="slidenum">
              <a:rPr lang="ru-RU" sz="1200" b="0" strike="noStrike" spc="-1">
                <a:solidFill>
                  <a:srgbClr val="8B8B8B"/>
                </a:solidFill>
                <a:latin typeface="Constantia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onstantia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onstantia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onstantia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EA67C1A-AB14-46B3-B247-B959FD5D3EF1}" type="datetime">
              <a:rPr lang="ru-RU" sz="1200" b="0" strike="noStrike" spc="-1">
                <a:solidFill>
                  <a:srgbClr val="8B8B8B"/>
                </a:solidFill>
                <a:latin typeface="Constantia"/>
              </a:rPr>
              <a:pPr>
                <a:lnSpc>
                  <a:spcPct val="100000"/>
                </a:lnSpc>
              </a:pPr>
              <a:t>30.01.2019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F5B2733-422B-4183-97DF-248D9DFC430C}" type="slidenum">
              <a:rPr lang="ru-RU" sz="1200" b="0" strike="noStrike" spc="-1">
                <a:solidFill>
                  <a:srgbClr val="8B8B8B"/>
                </a:solidFill>
                <a:latin typeface="Constantia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3"/>
          <p:cNvPicPr/>
          <p:nvPr/>
        </p:nvPicPr>
        <p:blipFill>
          <a:blip r:embed="rId3"/>
          <a:stretch/>
        </p:blipFill>
        <p:spPr>
          <a:xfrm>
            <a:off x="3059832" y="1628800"/>
            <a:ext cx="2829016" cy="2758104"/>
          </a:xfrm>
          <a:prstGeom prst="rect">
            <a:avLst/>
          </a:prstGeom>
          <a:ln>
            <a:noFill/>
          </a:ln>
          <a:effectLst>
            <a:outerShdw blurRad="127000" dir="2700000" sx="102000" sy="102000" algn="tl" rotWithShape="0">
              <a:srgbClr val="000000">
                <a:alpha val="88000"/>
              </a:srgbClr>
            </a:outerShdw>
          </a:effectLst>
        </p:spPr>
      </p:pic>
      <p:sp>
        <p:nvSpPr>
          <p:cNvPr id="83" name="CustomShape 1"/>
          <p:cNvSpPr/>
          <p:nvPr/>
        </p:nvSpPr>
        <p:spPr>
          <a:xfrm>
            <a:off x="357120" y="214200"/>
            <a:ext cx="8572320" cy="7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i="1" strike="noStrike" spc="-1" dirty="0">
                <a:solidFill>
                  <a:srgbClr val="0033CC"/>
                </a:solidFill>
                <a:latin typeface="Bookman Old Style" pitchFamily="18" charset="0"/>
              </a:rPr>
              <a:t>Всероссийский конкурс </a:t>
            </a:r>
            <a:r>
              <a:rPr lang="ru-RU" sz="2000" b="1" i="1" strike="noStrike" spc="-1" dirty="0" smtClean="0">
                <a:solidFill>
                  <a:srgbClr val="0033CC"/>
                </a:solidFill>
                <a:latin typeface="Bookman Old Style" pitchFamily="18" charset="0"/>
              </a:rPr>
              <a:t>лучших практик </a:t>
            </a:r>
          </a:p>
          <a:p>
            <a:pPr algn="ctr">
              <a:lnSpc>
                <a:spcPct val="100000"/>
              </a:lnSpc>
            </a:pPr>
            <a:r>
              <a:rPr lang="ru-RU" sz="2000" b="1" i="1" strike="noStrike" spc="-1" dirty="0" smtClean="0">
                <a:solidFill>
                  <a:srgbClr val="0033CC"/>
                </a:solidFill>
                <a:latin typeface="Bookman Old Style" pitchFamily="18" charset="0"/>
              </a:rPr>
              <a:t>профессиональной </a:t>
            </a:r>
            <a:r>
              <a:rPr lang="ru-RU" sz="2000" b="1" i="1" strike="noStrike" spc="-1" dirty="0">
                <a:solidFill>
                  <a:srgbClr val="0033CC"/>
                </a:solidFill>
                <a:latin typeface="Bookman Old Style" pitchFamily="18" charset="0"/>
              </a:rPr>
              <a:t>ориентации школьников</a:t>
            </a:r>
            <a:endParaRPr lang="ru-RU" sz="2000" b="0" strike="noStrike" spc="-1" dirty="0">
              <a:latin typeface="Bookman Old Style" pitchFamily="18" charset="0"/>
            </a:endParaRPr>
          </a:p>
        </p:txBody>
      </p:sp>
      <p:pic>
        <p:nvPicPr>
          <p:cNvPr id="84" name="Рисунок 6"/>
          <p:cNvPicPr/>
          <p:nvPr/>
        </p:nvPicPr>
        <p:blipFill>
          <a:blip r:embed="rId4"/>
          <a:stretch/>
        </p:blipFill>
        <p:spPr>
          <a:xfrm>
            <a:off x="6929280" y="928800"/>
            <a:ext cx="2099160" cy="1851480"/>
          </a:xfrm>
          <a:prstGeom prst="rect">
            <a:avLst/>
          </a:prstGeom>
          <a:ln>
            <a:noFill/>
          </a:ln>
        </p:spPr>
      </p:pic>
      <p:pic>
        <p:nvPicPr>
          <p:cNvPr id="85" name="Рисунок 7"/>
          <p:cNvPicPr/>
          <p:nvPr/>
        </p:nvPicPr>
        <p:blipFill>
          <a:blip r:embed="rId5"/>
          <a:stretch/>
        </p:blipFill>
        <p:spPr>
          <a:xfrm>
            <a:off x="357120" y="928800"/>
            <a:ext cx="2099160" cy="185148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285840" y="5143680"/>
            <a:ext cx="8572320" cy="161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 strike="noStrike" spc="-1" dirty="0">
                <a:solidFill>
                  <a:srgbClr val="002060"/>
                </a:solidFill>
                <a:latin typeface="Bookman Old Style" pitchFamily="18" charset="0"/>
              </a:rPr>
              <a:t>Сетевая модель сопровождения профессионального самоопределения обучающихся в образовательных организациях общего и среднего профессионального </a:t>
            </a:r>
            <a:r>
              <a:rPr lang="ru-RU" b="1" strike="noStrike" spc="-1" dirty="0" smtClean="0">
                <a:solidFill>
                  <a:srgbClr val="002060"/>
                </a:solidFill>
                <a:latin typeface="Bookman Old Style" pitchFamily="18" charset="0"/>
              </a:rPr>
              <a:t>образования  </a:t>
            </a:r>
          </a:p>
          <a:p>
            <a:pPr algn="ctr">
              <a:lnSpc>
                <a:spcPct val="100000"/>
              </a:lnSpc>
            </a:pPr>
            <a:endParaRPr lang="ru-RU" sz="1600" b="1" strike="noStrike" spc="-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600" b="1" i="1" strike="noStrike" spc="-1" dirty="0" smtClean="0">
                <a:solidFill>
                  <a:srgbClr val="002060"/>
                </a:solidFill>
                <a:latin typeface="Bookman Old Style" pitchFamily="18" charset="0"/>
              </a:rPr>
              <a:t>(</a:t>
            </a:r>
            <a:r>
              <a:rPr lang="ru-RU" sz="1600" b="1" i="1" strike="noStrike" spc="-1" dirty="0">
                <a:solidFill>
                  <a:srgbClr val="002060"/>
                </a:solidFill>
                <a:latin typeface="Bookman Old Style" pitchFamily="18" charset="0"/>
              </a:rPr>
              <a:t>на примере </a:t>
            </a:r>
            <a:r>
              <a:rPr lang="ru-RU" sz="1600" b="1" i="1" strike="noStrike" spc="-1" dirty="0" err="1">
                <a:solidFill>
                  <a:srgbClr val="002060"/>
                </a:solidFill>
                <a:latin typeface="Bookman Old Style" pitchFamily="18" charset="0"/>
              </a:rPr>
              <a:t>профпробы</a:t>
            </a:r>
            <a:r>
              <a:rPr lang="ru-RU" sz="1600" b="1" i="1" strike="noStrike" spc="-1" dirty="0">
                <a:solidFill>
                  <a:srgbClr val="002060"/>
                </a:solidFill>
                <a:latin typeface="Bookman Old Style" pitchFamily="18" charset="0"/>
              </a:rPr>
              <a:t> по компетенции «Электромонтаж»)</a:t>
            </a:r>
            <a:endParaRPr lang="ru-RU" sz="1600" b="0" i="1" strike="noStrike" spc="-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285840" y="428760"/>
            <a:ext cx="2499840" cy="4996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2"/>
          <p:cNvSpPr/>
          <p:nvPr/>
        </p:nvSpPr>
        <p:spPr>
          <a:xfrm>
            <a:off x="2786040" y="142920"/>
            <a:ext cx="5857560" cy="571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3"/>
          <p:cNvSpPr/>
          <p:nvPr/>
        </p:nvSpPr>
        <p:spPr>
          <a:xfrm>
            <a:off x="2786040" y="142920"/>
            <a:ext cx="713880" cy="7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0" name="Group 4"/>
          <p:cNvGrpSpPr/>
          <p:nvPr/>
        </p:nvGrpSpPr>
        <p:grpSpPr>
          <a:xfrm>
            <a:off x="500034" y="3429000"/>
            <a:ext cx="8031600" cy="1567440"/>
            <a:chOff x="683640" y="2553480"/>
            <a:chExt cx="8031600" cy="1567440"/>
          </a:xfrm>
        </p:grpSpPr>
        <p:grpSp>
          <p:nvGrpSpPr>
            <p:cNvPr id="91" name="Group 5"/>
            <p:cNvGrpSpPr/>
            <p:nvPr/>
          </p:nvGrpSpPr>
          <p:grpSpPr>
            <a:xfrm>
              <a:off x="683640" y="2553480"/>
              <a:ext cx="8031600" cy="1567440"/>
              <a:chOff x="683640" y="2553480"/>
              <a:chExt cx="8031600" cy="1567440"/>
            </a:xfrm>
          </p:grpSpPr>
          <p:sp>
            <p:nvSpPr>
              <p:cNvPr id="97" name="CustomShape 11"/>
              <p:cNvSpPr/>
              <p:nvPr/>
            </p:nvSpPr>
            <p:spPr>
              <a:xfrm>
                <a:off x="683640" y="2553480"/>
                <a:ext cx="8031600" cy="391680"/>
              </a:xfrm>
              <a:prstGeom prst="rect">
                <a:avLst/>
              </a:prstGeom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hemeClr val="lt1"/>
              </a:lnRef>
              <a:fillRef idx="2">
                <a:schemeClr val="accent1"/>
              </a:fillRef>
              <a:effectRef idx="1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>
                  <a:lnSpc>
                    <a:spcPct val="100000"/>
                  </a:lnSpc>
                </a:pPr>
                <a:r>
                  <a:rPr lang="ru-RU" sz="1600" b="0" strike="noStrike" spc="-1" dirty="0">
                    <a:solidFill>
                      <a:srgbClr val="000000"/>
                    </a:solidFill>
                    <a:latin typeface="Arial"/>
                  </a:rPr>
                  <a:t>ОРГАНИЗАЦИОННЫЕ</a:t>
                </a:r>
                <a:endParaRPr lang="ru-RU" sz="1600" b="0" strike="noStrike" spc="-1" dirty="0">
                  <a:latin typeface="Arial"/>
                </a:endParaRPr>
              </a:p>
            </p:txBody>
          </p:sp>
          <p:sp>
            <p:nvSpPr>
              <p:cNvPr id="98" name="CustomShape 12"/>
              <p:cNvSpPr/>
              <p:nvPr/>
            </p:nvSpPr>
            <p:spPr>
              <a:xfrm>
                <a:off x="1038600" y="3141720"/>
                <a:ext cx="7676640" cy="391680"/>
              </a:xfrm>
              <a:prstGeom prst="rect">
                <a:avLst/>
              </a:prstGeom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hemeClr val="lt1"/>
              </a:lnRef>
              <a:fillRef idx="2">
                <a:schemeClr val="accent1"/>
              </a:fillRef>
              <a:effectRef idx="1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>
                  <a:lnSpc>
                    <a:spcPct val="100000"/>
                  </a:lnSpc>
                </a:pPr>
                <a:r>
                  <a:rPr lang="ru-RU" sz="1600" b="0" strike="noStrike" spc="-1" dirty="0">
                    <a:solidFill>
                      <a:srgbClr val="000000"/>
                    </a:solidFill>
                    <a:latin typeface="Arial"/>
                  </a:rPr>
                  <a:t>МЕТОДИЧЕСКИЕ</a:t>
                </a:r>
                <a:endParaRPr lang="ru-RU" sz="1600" b="0" strike="noStrike" spc="-1" dirty="0">
                  <a:latin typeface="Arial"/>
                </a:endParaRPr>
              </a:p>
            </p:txBody>
          </p:sp>
          <p:sp>
            <p:nvSpPr>
              <p:cNvPr id="99" name="CustomShape 13"/>
              <p:cNvSpPr/>
              <p:nvPr/>
            </p:nvSpPr>
            <p:spPr>
              <a:xfrm>
                <a:off x="1233000" y="3729240"/>
                <a:ext cx="7482240" cy="391680"/>
              </a:xfrm>
              <a:prstGeom prst="rect">
                <a:avLst/>
              </a:prstGeom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hemeClr val="lt1"/>
              </a:lnRef>
              <a:fillRef idx="2">
                <a:schemeClr val="accent1"/>
              </a:fillRef>
              <a:effectRef idx="1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>
                  <a:lnSpc>
                    <a:spcPct val="100000"/>
                  </a:lnSpc>
                </a:pPr>
                <a:r>
                  <a:rPr lang="ru-RU" sz="1600" b="0" strike="noStrike" spc="-1" dirty="0">
                    <a:solidFill>
                      <a:srgbClr val="000000"/>
                    </a:solidFill>
                    <a:latin typeface="Arial"/>
                  </a:rPr>
                  <a:t>ПРОФОРИЕНТАЦИОННЫЕ</a:t>
                </a:r>
                <a:endParaRPr lang="ru-RU" sz="1600" b="0" strike="noStrike" spc="-1" dirty="0">
                  <a:latin typeface="Arial"/>
                </a:endParaRPr>
              </a:p>
            </p:txBody>
          </p:sp>
        </p:grpSp>
      </p:grpSp>
      <p:sp>
        <p:nvSpPr>
          <p:cNvPr id="100" name="CustomShape 14"/>
          <p:cNvSpPr/>
          <p:nvPr/>
        </p:nvSpPr>
        <p:spPr>
          <a:xfrm>
            <a:off x="3253680" y="146160"/>
            <a:ext cx="5431320" cy="577440"/>
          </a:xfrm>
          <a:prstGeom prst="rect">
            <a:avLst/>
          </a:prstGeom>
          <a:noFill/>
          <a:ln w="9360">
            <a:noFill/>
          </a:ln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Всероссийский конкурс практик профессиональной</a:t>
            </a:r>
            <a:endParaRPr lang="ru-RU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ориентации школьников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01" name="CustomShape 15"/>
          <p:cNvSpPr/>
          <p:nvPr/>
        </p:nvSpPr>
        <p:spPr>
          <a:xfrm>
            <a:off x="285840" y="1143000"/>
            <a:ext cx="8357760" cy="3646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2F2F2"/>
                </a:solidFill>
                <a:latin typeface="Constantia"/>
              </a:rPr>
              <a:t>Цель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02" name="CustomShape 16"/>
          <p:cNvSpPr/>
          <p:nvPr/>
        </p:nvSpPr>
        <p:spPr>
          <a:xfrm>
            <a:off x="357120" y="1571760"/>
            <a:ext cx="8286480" cy="1003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500" b="0" strike="noStrike" spc="-1" dirty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повышение качества и доступности </a:t>
            </a:r>
            <a:r>
              <a:rPr lang="ru-RU" sz="1500" b="0" strike="noStrike" spc="-1" dirty="0" err="1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профориентационных</a:t>
            </a:r>
            <a:r>
              <a:rPr lang="ru-RU" sz="1500" b="0" strike="noStrike" spc="-1" dirty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 услуг, реализуемых в совместной деятельности образовательных организаций, (в том числе с использованием ресурсов предприятий) для обеспечения сознательного выбора обучающимися направления профессиональной деятельности.</a:t>
            </a:r>
          </a:p>
        </p:txBody>
      </p:sp>
      <p:sp>
        <p:nvSpPr>
          <p:cNvPr id="103" name="CustomShape 17"/>
          <p:cNvSpPr/>
          <p:nvPr/>
        </p:nvSpPr>
        <p:spPr>
          <a:xfrm>
            <a:off x="357120" y="466920"/>
            <a:ext cx="2856960" cy="455400"/>
          </a:xfrm>
          <a:prstGeom prst="rect">
            <a:avLst/>
          </a:prstGeom>
          <a:noFill/>
          <a:ln>
            <a:noFill/>
          </a:ln>
          <a:effectLst>
            <a:outerShdw blurRad="215900" dist="38100" dir="2700000" algn="tl" rotWithShape="0">
              <a:srgbClr val="000000">
                <a:alpha val="74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200" b="1" strike="noStrike" spc="-1">
                <a:solidFill>
                  <a:srgbClr val="F2F2F2"/>
                </a:solidFill>
                <a:latin typeface="Constantia"/>
              </a:rPr>
              <a:t>ТОГБПОУ «Железнодорожный колледж им. В.М. Баранова»</a:t>
            </a:r>
            <a:r>
              <a:rPr lang="ru-RU" sz="1200" b="0" strike="noStrike" spc="-1">
                <a:solidFill>
                  <a:srgbClr val="F2F2F2"/>
                </a:solidFill>
                <a:latin typeface="Constantia"/>
              </a:rPr>
              <a:t> 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04" name="CustomShape 18"/>
          <p:cNvSpPr/>
          <p:nvPr/>
        </p:nvSpPr>
        <p:spPr>
          <a:xfrm>
            <a:off x="285840" y="2702520"/>
            <a:ext cx="8357760" cy="3646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2F2F2"/>
                </a:solidFill>
                <a:latin typeface="Constantia"/>
              </a:rPr>
              <a:t>Задачи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285840" y="428760"/>
            <a:ext cx="2499840" cy="4996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786040" y="142920"/>
            <a:ext cx="5857560" cy="571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3"/>
          <p:cNvSpPr/>
          <p:nvPr/>
        </p:nvSpPr>
        <p:spPr>
          <a:xfrm>
            <a:off x="2786040" y="142920"/>
            <a:ext cx="713880" cy="7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4"/>
          <p:cNvSpPr/>
          <p:nvPr/>
        </p:nvSpPr>
        <p:spPr>
          <a:xfrm>
            <a:off x="539552" y="1268760"/>
            <a:ext cx="8357760" cy="913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FFFF"/>
                </a:solidFill>
                <a:latin typeface="Constantia" pitchFamily="18" charset="0"/>
              </a:rPr>
              <a:t>Сетевая модель профессиональной ориентации на основе наставничества в профессиональной </a:t>
            </a:r>
            <a:r>
              <a:rPr lang="ru-RU" sz="1800" b="0" strike="noStrike" spc="-1" dirty="0" smtClean="0">
                <a:solidFill>
                  <a:srgbClr val="FFFFFF"/>
                </a:solidFill>
                <a:latin typeface="Constantia" pitchFamily="18" charset="0"/>
              </a:rPr>
              <a:t>ориентации представляет </a:t>
            </a:r>
            <a:r>
              <a:rPr lang="ru-RU" sz="1800" b="0" strike="noStrike" spc="-1" dirty="0">
                <a:solidFill>
                  <a:srgbClr val="FFFFFF"/>
                </a:solidFill>
                <a:latin typeface="Constantia" pitchFamily="18" charset="0"/>
              </a:rPr>
              <a:t>собой совокупность механизмов по проведению профессиональных </a:t>
            </a:r>
            <a:r>
              <a:rPr lang="ru-RU" sz="1800" b="0" strike="noStrike" spc="-1" dirty="0" smtClean="0">
                <a:solidFill>
                  <a:srgbClr val="FFFFFF"/>
                </a:solidFill>
                <a:latin typeface="Constantia" pitchFamily="18" charset="0"/>
              </a:rPr>
              <a:t>проб</a:t>
            </a:r>
          </a:p>
          <a:p>
            <a:pPr algn="ctr">
              <a:lnSpc>
                <a:spcPct val="100000"/>
              </a:lnSpc>
            </a:pPr>
            <a:endParaRPr lang="ru-RU" spc="-1" dirty="0">
              <a:solidFill>
                <a:srgbClr val="FFFFFF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 smtClean="0">
              <a:solidFill>
                <a:srgbClr val="FFFFFF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lang="ru-RU" spc="-1" dirty="0">
              <a:solidFill>
                <a:srgbClr val="FFFFFF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 smtClean="0">
              <a:solidFill>
                <a:srgbClr val="FFFFFF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Constantia" pitchFamily="18" charset="0"/>
            </a:endParaRPr>
          </a:p>
        </p:txBody>
      </p:sp>
      <p:sp>
        <p:nvSpPr>
          <p:cNvPr id="109" name="CustomShape 5"/>
          <p:cNvSpPr/>
          <p:nvPr/>
        </p:nvSpPr>
        <p:spPr>
          <a:xfrm>
            <a:off x="3253680" y="146160"/>
            <a:ext cx="5431320" cy="577440"/>
          </a:xfrm>
          <a:prstGeom prst="rect">
            <a:avLst/>
          </a:prstGeom>
          <a:noFill/>
          <a:ln w="9360">
            <a:noFill/>
          </a:ln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Всероссийский конкурс практик профессиональной</a:t>
            </a:r>
            <a:endParaRPr lang="ru-RU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ориентации школьников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10" name="CustomShape 6"/>
          <p:cNvSpPr/>
          <p:nvPr/>
        </p:nvSpPr>
        <p:spPr>
          <a:xfrm>
            <a:off x="357120" y="466920"/>
            <a:ext cx="2856960" cy="455400"/>
          </a:xfrm>
          <a:prstGeom prst="rect">
            <a:avLst/>
          </a:prstGeom>
          <a:noFill/>
          <a:ln>
            <a:noFill/>
          </a:ln>
          <a:effectLst>
            <a:outerShdw blurRad="215900" dist="38100" dir="2700000" algn="tl" rotWithShape="0">
              <a:srgbClr val="000000">
                <a:alpha val="74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200" b="1" strike="noStrike" spc="-1">
                <a:solidFill>
                  <a:srgbClr val="F2F2F2"/>
                </a:solidFill>
                <a:latin typeface="Constantia"/>
              </a:rPr>
              <a:t>ТОГБПОУ «Железнодорожный колледж им. В.М. Баранова»</a:t>
            </a:r>
            <a:r>
              <a:rPr lang="ru-RU" sz="1200" b="0" strike="noStrike" spc="-1">
                <a:solidFill>
                  <a:srgbClr val="F2F2F2"/>
                </a:solidFill>
                <a:latin typeface="Constantia"/>
              </a:rPr>
              <a:t> 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2571744"/>
            <a:ext cx="8429684" cy="3693319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Механизм  сетевого партнерства </a:t>
            </a:r>
            <a:r>
              <a:rPr lang="ru-RU" dirty="0" smtClean="0">
                <a:latin typeface="Bookman Old Style" pitchFamily="18" charset="0"/>
              </a:rPr>
              <a:t>позволяет обеспечить гибкое реагирование системы профессионального образования по предоставлению </a:t>
            </a:r>
            <a:r>
              <a:rPr lang="ru-RU" dirty="0" err="1" smtClean="0">
                <a:latin typeface="Bookman Old Style" pitchFamily="18" charset="0"/>
              </a:rPr>
              <a:t>профориентационных</a:t>
            </a:r>
            <a:r>
              <a:rPr lang="ru-RU" dirty="0" smtClean="0">
                <a:latin typeface="Bookman Old Style" pitchFamily="18" charset="0"/>
              </a:rPr>
              <a:t> услуг на основе модели сетевого взаимодействия со школами и работодателями.</a:t>
            </a:r>
          </a:p>
          <a:p>
            <a:r>
              <a:rPr lang="ru-RU" dirty="0" smtClean="0">
                <a:latin typeface="Bookman Old Style" pitchFamily="18" charset="0"/>
              </a:rPr>
              <a:t>Социальная миссия системы среднего профессионального образования состоит в том, чтобы сбалансировать  </a:t>
            </a:r>
            <a:r>
              <a:rPr lang="ru-RU" dirty="0" smtClean="0">
                <a:latin typeface="Bookman Old Style" pitchFamily="18" charset="0"/>
              </a:rPr>
              <a:t>интересы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>обучающихся </a:t>
            </a:r>
            <a:r>
              <a:rPr lang="ru-RU" dirty="0" smtClean="0">
                <a:latin typeface="Bookman Old Style" pitchFamily="18" charset="0"/>
              </a:rPr>
              <a:t>и их семей, работодателей, общеобразовательных организаций, общественных структур, специалистов  в области профориентации</a:t>
            </a:r>
            <a:r>
              <a:rPr lang="ru-RU" dirty="0" smtClean="0">
                <a:latin typeface="Bookman Old Style" pitchFamily="18" charset="0"/>
              </a:rPr>
              <a:t>.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>Для </a:t>
            </a:r>
            <a:r>
              <a:rPr lang="ru-RU" dirty="0" smtClean="0">
                <a:latin typeface="Bookman Old Style" pitchFamily="18" charset="0"/>
              </a:rPr>
              <a:t>реализации сетевой модели скомплектован блок </a:t>
            </a:r>
            <a:r>
              <a:rPr lang="ru-RU" dirty="0" err="1" smtClean="0">
                <a:latin typeface="Bookman Old Style" pitchFamily="18" charset="0"/>
              </a:rPr>
              <a:t>профпроб</a:t>
            </a:r>
            <a:r>
              <a:rPr lang="ru-RU" dirty="0" smtClean="0">
                <a:latin typeface="Bookman Old Style" pitchFamily="18" charset="0"/>
              </a:rPr>
              <a:t> технического профиля, ежегодно организуются практические занятия наставников со  </a:t>
            </a:r>
            <a:r>
              <a:rPr lang="ru-RU" dirty="0" smtClean="0">
                <a:latin typeface="Bookman Old Style" pitchFamily="18" charset="0"/>
              </a:rPr>
              <a:t>школьниками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>по </a:t>
            </a:r>
            <a:r>
              <a:rPr lang="ru-RU" dirty="0" smtClean="0">
                <a:latin typeface="Bookman Old Style" pitchFamily="18" charset="0"/>
              </a:rPr>
              <a:t>различным компетенциям  </a:t>
            </a:r>
            <a:r>
              <a:rPr lang="en-US" dirty="0" err="1" smtClean="0">
                <a:latin typeface="Bookman Old Style" pitchFamily="18" charset="0"/>
              </a:rPr>
              <a:t>WorldSkillsRussia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285840" y="428760"/>
            <a:ext cx="2499840" cy="4996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CustomShape 2"/>
          <p:cNvSpPr/>
          <p:nvPr/>
        </p:nvSpPr>
        <p:spPr>
          <a:xfrm>
            <a:off x="2786040" y="142920"/>
            <a:ext cx="5857560" cy="571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3"/>
          <p:cNvSpPr/>
          <p:nvPr/>
        </p:nvSpPr>
        <p:spPr>
          <a:xfrm>
            <a:off x="2786040" y="142920"/>
            <a:ext cx="713880" cy="7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4"/>
          <p:cNvSpPr/>
          <p:nvPr/>
        </p:nvSpPr>
        <p:spPr>
          <a:xfrm>
            <a:off x="285840" y="1143000"/>
            <a:ext cx="8357760" cy="3646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2F2F2"/>
                </a:solidFill>
                <a:latin typeface="Constantia"/>
              </a:rPr>
              <a:t>         </a:t>
            </a:r>
            <a:r>
              <a:rPr lang="ru-RU" sz="1800" b="1" strike="noStrike" spc="-1">
                <a:solidFill>
                  <a:srgbClr val="F2F2F2"/>
                </a:solidFill>
                <a:latin typeface="Constantia"/>
              </a:rPr>
              <a:t> Наставник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16" name="CustomShape 5"/>
          <p:cNvSpPr/>
          <p:nvPr/>
        </p:nvSpPr>
        <p:spPr>
          <a:xfrm>
            <a:off x="357120" y="1571760"/>
            <a:ext cx="8286480" cy="480956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500" b="1" i="1" strike="noStrike" spc="-1" dirty="0">
                <a:solidFill>
                  <a:srgbClr val="000000"/>
                </a:solidFill>
                <a:latin typeface="Bookman Old Style" pitchFamily="18" charset="0"/>
              </a:rPr>
              <a:t>Еремин Сергей Борисович – </a:t>
            </a:r>
            <a:endParaRPr lang="ru-RU" sz="1500" b="1" i="1" strike="noStrike" spc="-1" dirty="0" smtClean="0">
              <a:solidFill>
                <a:srgbClr val="000000"/>
              </a:solidFill>
              <a:latin typeface="Bookman Old Style" pitchFamily="18" charset="0"/>
            </a:endParaRPr>
          </a:p>
          <a:p>
            <a:pPr fontAlgn="t"/>
            <a:r>
              <a:rPr lang="ru-RU" sz="1600" dirty="0" smtClean="0">
                <a:latin typeface="Bookman Old Style" pitchFamily="18" charset="0"/>
              </a:rPr>
              <a:t>эксперт </a:t>
            </a:r>
            <a:r>
              <a:rPr lang="ru-RU" sz="1600" dirty="0" smtClean="0">
                <a:latin typeface="Bookman Old Style" pitchFamily="18" charset="0"/>
              </a:rPr>
              <a:t>регионального чемпионата «Молодые профессионалы» (</a:t>
            </a:r>
            <a:r>
              <a:rPr lang="en-US" sz="1600" dirty="0" err="1" smtClean="0">
                <a:latin typeface="Bookman Old Style" pitchFamily="18" charset="0"/>
              </a:rPr>
              <a:t>WorldSkilllsRussia</a:t>
            </a:r>
            <a:r>
              <a:rPr lang="ru-RU" sz="1600" dirty="0" smtClean="0">
                <a:latin typeface="Bookman Old Style" pitchFamily="18" charset="0"/>
              </a:rPr>
              <a:t>) Тамбовской области 2018 компетенция Электромонтаж, сертификат эксперта по проведению демонстрационного экзамена по компетенции Электромонтаж (Академия </a:t>
            </a:r>
            <a:r>
              <a:rPr lang="en-US" sz="1600" dirty="0" smtClean="0">
                <a:latin typeface="Bookman Old Style" pitchFamily="18" charset="0"/>
              </a:rPr>
              <a:t>WSR</a:t>
            </a:r>
            <a:r>
              <a:rPr lang="ru-RU" sz="1600" dirty="0" smtClean="0">
                <a:latin typeface="Bookman Old Style" pitchFamily="18" charset="0"/>
              </a:rPr>
              <a:t>, 2018), руководитель подготовки дипломанта 1 степени регионального чемпионата «Молодые профессионалы» (</a:t>
            </a:r>
            <a:r>
              <a:rPr lang="en-US" sz="1600" dirty="0" err="1" smtClean="0">
                <a:latin typeface="Bookman Old Style" pitchFamily="18" charset="0"/>
              </a:rPr>
              <a:t>WorldSkilllsRussia</a:t>
            </a:r>
            <a:r>
              <a:rPr lang="ru-RU" sz="1600" dirty="0" smtClean="0">
                <a:latin typeface="Bookman Old Style" pitchFamily="18" charset="0"/>
              </a:rPr>
              <a:t>) Тамбовской области 2018, мастер производственного обучения, опыт работы 3 года, стаж 42 года.</a:t>
            </a:r>
          </a:p>
          <a:p>
            <a:r>
              <a:rPr lang="ru-RU" sz="1600" dirty="0" smtClean="0"/>
              <a:t> </a:t>
            </a:r>
            <a:endParaRPr lang="ru-RU" sz="1600" dirty="0"/>
          </a:p>
        </p:txBody>
      </p:sp>
      <p:sp>
        <p:nvSpPr>
          <p:cNvPr id="117" name="CustomShape 6"/>
          <p:cNvSpPr/>
          <p:nvPr/>
        </p:nvSpPr>
        <p:spPr>
          <a:xfrm>
            <a:off x="357120" y="466920"/>
            <a:ext cx="2856960" cy="455400"/>
          </a:xfrm>
          <a:prstGeom prst="rect">
            <a:avLst/>
          </a:prstGeom>
          <a:noFill/>
          <a:ln>
            <a:noFill/>
          </a:ln>
          <a:effectLst>
            <a:outerShdw blurRad="215900" dist="38100" dir="2700000" algn="tl" rotWithShape="0">
              <a:srgbClr val="000000">
                <a:alpha val="74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200" b="1" strike="noStrike" spc="-1" dirty="0">
                <a:solidFill>
                  <a:srgbClr val="F2F2F2"/>
                </a:solidFill>
                <a:latin typeface="Constantia"/>
              </a:rPr>
              <a:t>ТОГБПОУ «Железнодорожный колледж им. В.М. Баранова»</a:t>
            </a:r>
            <a:r>
              <a:rPr lang="ru-RU" sz="1200" b="0" strike="noStrike" spc="-1" dirty="0">
                <a:solidFill>
                  <a:srgbClr val="F2F2F2"/>
                </a:solidFill>
                <a:latin typeface="Constantia"/>
              </a:rPr>
              <a:t> 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118" name="CustomShape 7"/>
          <p:cNvSpPr/>
          <p:nvPr/>
        </p:nvSpPr>
        <p:spPr>
          <a:xfrm>
            <a:off x="3253680" y="146160"/>
            <a:ext cx="5431320" cy="577440"/>
          </a:xfrm>
          <a:prstGeom prst="rect">
            <a:avLst/>
          </a:prstGeom>
          <a:noFill/>
          <a:ln w="9360">
            <a:noFill/>
          </a:ln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Всероссийский конкурс практик профессиональной</a:t>
            </a:r>
            <a:endParaRPr lang="ru-RU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ориентации школьников</a:t>
            </a:r>
            <a:endParaRPr lang="ru-RU" sz="1600" b="0" strike="noStrike" spc="-1">
              <a:latin typeface="Arial"/>
            </a:endParaRPr>
          </a:p>
        </p:txBody>
      </p:sp>
      <p:pic>
        <p:nvPicPr>
          <p:cNvPr id="14" name="Рисунок 13" descr="wsr18-25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143380"/>
            <a:ext cx="2000264" cy="1500198"/>
          </a:xfrm>
          <a:prstGeom prst="rect">
            <a:avLst/>
          </a:prstGeom>
        </p:spPr>
      </p:pic>
      <p:pic>
        <p:nvPicPr>
          <p:cNvPr id="16" name="Рисунок 15" descr="сертификат  Еремин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714752"/>
            <a:ext cx="1428760" cy="2020428"/>
          </a:xfrm>
          <a:prstGeom prst="rect">
            <a:avLst/>
          </a:prstGeom>
        </p:spPr>
      </p:pic>
      <p:pic>
        <p:nvPicPr>
          <p:cNvPr id="17" name="Рисунок 16" descr="сертификат  Еремин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4429132"/>
            <a:ext cx="1285883" cy="1818384"/>
          </a:xfrm>
          <a:prstGeom prst="rect">
            <a:avLst/>
          </a:prstGeom>
        </p:spPr>
      </p:pic>
      <p:pic>
        <p:nvPicPr>
          <p:cNvPr id="10" name="Рисунок 9" descr="документ 0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56" y="4786322"/>
            <a:ext cx="1285884" cy="1816188"/>
          </a:xfrm>
          <a:prstGeom prst="rect">
            <a:avLst/>
          </a:prstGeom>
        </p:spPr>
      </p:pic>
      <p:pic>
        <p:nvPicPr>
          <p:cNvPr id="9" name="Рисунок 8" descr="док 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5214950"/>
            <a:ext cx="2058626" cy="1462816"/>
          </a:xfrm>
          <a:prstGeom prst="rect">
            <a:avLst/>
          </a:prstGeom>
        </p:spPr>
      </p:pic>
      <p:pic>
        <p:nvPicPr>
          <p:cNvPr id="18" name="Рисунок 17" descr="wsr18-26.JPG"/>
          <p:cNvPicPr>
            <a:picLocks noChangeAspect="1"/>
          </p:cNvPicPr>
          <p:nvPr/>
        </p:nvPicPr>
        <p:blipFill>
          <a:blip r:embed="rId8" cstate="print"/>
          <a:srcRect r="38095"/>
          <a:stretch>
            <a:fillRect/>
          </a:stretch>
        </p:blipFill>
        <p:spPr>
          <a:xfrm>
            <a:off x="7215206" y="3500438"/>
            <a:ext cx="1500198" cy="181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G_73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00240"/>
            <a:ext cx="2250265" cy="1500177"/>
          </a:xfrm>
          <a:prstGeom prst="rect">
            <a:avLst/>
          </a:prstGeom>
        </p:spPr>
      </p:pic>
      <p:pic>
        <p:nvPicPr>
          <p:cNvPr id="11" name="Рисунок 10" descr="IMG_85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000240"/>
            <a:ext cx="2214546" cy="1547802"/>
          </a:xfrm>
          <a:prstGeom prst="rect">
            <a:avLst/>
          </a:prstGeom>
        </p:spPr>
      </p:pic>
      <p:pic>
        <p:nvPicPr>
          <p:cNvPr id="13" name="Рисунок 12" descr="dolgikh-2m-cfo2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4429132"/>
            <a:ext cx="1561904" cy="2218613"/>
          </a:xfrm>
          <a:prstGeom prst="rect">
            <a:avLst/>
          </a:prstGeom>
        </p:spPr>
      </p:pic>
      <p:pic>
        <p:nvPicPr>
          <p:cNvPr id="14" name="Рисунок 13" descr="dolgikh-iek-20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4071942"/>
            <a:ext cx="1643074" cy="2377345"/>
          </a:xfrm>
          <a:prstGeom prst="rect">
            <a:avLst/>
          </a:prstGeom>
        </p:spPr>
      </p:pic>
      <p:pic>
        <p:nvPicPr>
          <p:cNvPr id="15" name="Рисунок 14" descr="kashirin-1m-tch-VI-20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4214818"/>
            <a:ext cx="1745087" cy="2364617"/>
          </a:xfrm>
          <a:prstGeom prst="rect">
            <a:avLst/>
          </a:prstGeom>
        </p:spPr>
      </p:pic>
      <p:pic>
        <p:nvPicPr>
          <p:cNvPr id="16" name="Рисунок 15" descr="kashirin-2m-tch-V-20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00496" y="4143380"/>
            <a:ext cx="1643074" cy="2402156"/>
          </a:xfrm>
          <a:prstGeom prst="rect">
            <a:avLst/>
          </a:prstGeom>
        </p:spPr>
      </p:pic>
      <p:pic>
        <p:nvPicPr>
          <p:cNvPr id="17" name="Рисунок 16" descr="диплом Кудрявцева 201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69036" y="4143381"/>
            <a:ext cx="1717608" cy="2428892"/>
          </a:xfrm>
          <a:prstGeom prst="rect">
            <a:avLst/>
          </a:prstGeom>
        </p:spPr>
      </p:pic>
      <p:pic>
        <p:nvPicPr>
          <p:cNvPr id="18" name="Рисунок 17" descr="награда2 WSR-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15206" y="4071942"/>
            <a:ext cx="1717692" cy="2428892"/>
          </a:xfrm>
          <a:prstGeom prst="rect">
            <a:avLst/>
          </a:prstGeom>
        </p:spPr>
      </p:pic>
      <p:pic>
        <p:nvPicPr>
          <p:cNvPr id="19" name="Рисунок 18" descr="IMG_86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72198" y="1928802"/>
            <a:ext cx="2464579" cy="1643053"/>
          </a:xfrm>
          <a:prstGeom prst="rect">
            <a:avLst/>
          </a:prstGeom>
        </p:spPr>
      </p:pic>
      <p:sp>
        <p:nvSpPr>
          <p:cNvPr id="26" name="CustomShape 1"/>
          <p:cNvSpPr/>
          <p:nvPr/>
        </p:nvSpPr>
        <p:spPr>
          <a:xfrm>
            <a:off x="285840" y="428760"/>
            <a:ext cx="2499840" cy="4996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" name="CustomShape 2"/>
          <p:cNvSpPr/>
          <p:nvPr/>
        </p:nvSpPr>
        <p:spPr>
          <a:xfrm>
            <a:off x="2786040" y="142920"/>
            <a:ext cx="5857560" cy="571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3"/>
          <p:cNvSpPr/>
          <p:nvPr/>
        </p:nvSpPr>
        <p:spPr>
          <a:xfrm>
            <a:off x="2786040" y="142920"/>
            <a:ext cx="713880" cy="7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6"/>
          <p:cNvSpPr/>
          <p:nvPr/>
        </p:nvSpPr>
        <p:spPr>
          <a:xfrm>
            <a:off x="357120" y="466920"/>
            <a:ext cx="2856960" cy="455400"/>
          </a:xfrm>
          <a:prstGeom prst="rect">
            <a:avLst/>
          </a:prstGeom>
          <a:noFill/>
          <a:ln>
            <a:noFill/>
          </a:ln>
          <a:effectLst>
            <a:outerShdw blurRad="215900" dist="38100" dir="2700000" algn="tl" rotWithShape="0">
              <a:srgbClr val="000000">
                <a:alpha val="74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200" b="1" strike="noStrike" spc="-1" dirty="0">
                <a:solidFill>
                  <a:srgbClr val="F2F2F2"/>
                </a:solidFill>
                <a:latin typeface="Constantia"/>
              </a:rPr>
              <a:t>ТОГБПОУ «Железнодорожный колледж им. В.М. Баранова»</a:t>
            </a:r>
            <a:r>
              <a:rPr lang="ru-RU" sz="1200" b="0" strike="noStrike" spc="-1" dirty="0">
                <a:solidFill>
                  <a:srgbClr val="F2F2F2"/>
                </a:solidFill>
                <a:latin typeface="Constantia"/>
              </a:rPr>
              <a:t> 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30" name="CustomShape 7"/>
          <p:cNvSpPr/>
          <p:nvPr/>
        </p:nvSpPr>
        <p:spPr>
          <a:xfrm>
            <a:off x="3253680" y="146160"/>
            <a:ext cx="5431320" cy="577440"/>
          </a:xfrm>
          <a:prstGeom prst="rect">
            <a:avLst/>
          </a:prstGeom>
          <a:noFill/>
          <a:ln w="9360">
            <a:noFill/>
          </a:ln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Всероссийский конкурс практик профессиональной</a:t>
            </a:r>
            <a:endParaRPr lang="ru-RU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ориентации школьников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31" name="CustomShape 4"/>
          <p:cNvSpPr/>
          <p:nvPr/>
        </p:nvSpPr>
        <p:spPr>
          <a:xfrm>
            <a:off x="285720" y="1071546"/>
            <a:ext cx="8429564" cy="64292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2F2F2"/>
                </a:solidFill>
                <a:latin typeface="Constantia"/>
              </a:rPr>
              <a:t>         </a:t>
            </a:r>
            <a:r>
              <a:rPr lang="ru-RU" b="1" spc="-1" dirty="0" smtClean="0">
                <a:solidFill>
                  <a:srgbClr val="F2F2F2"/>
                </a:solidFill>
                <a:latin typeface="Constantia"/>
              </a:rPr>
              <a:t>Результат участия студентов в национальном чемпионате </a:t>
            </a:r>
            <a:r>
              <a:rPr lang="en-US" b="1" spc="-1" dirty="0" err="1" smtClean="0">
                <a:solidFill>
                  <a:srgbClr val="F2F2F2"/>
                </a:solidFill>
                <a:latin typeface="Constantia"/>
              </a:rPr>
              <a:t>Worldskills</a:t>
            </a:r>
            <a:r>
              <a:rPr lang="en-US" b="1" spc="-1" dirty="0" smtClean="0">
                <a:solidFill>
                  <a:srgbClr val="F2F2F2"/>
                </a:solidFill>
                <a:latin typeface="Constantia"/>
              </a:rPr>
              <a:t> Russia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33" name="Рисунок 32" descr="награда WSR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929586" y="3500438"/>
            <a:ext cx="1214414" cy="1000132"/>
          </a:xfrm>
          <a:prstGeom prst="rect">
            <a:avLst/>
          </a:prstGeom>
        </p:spPr>
      </p:pic>
      <p:pic>
        <p:nvPicPr>
          <p:cNvPr id="34" name="Рисунок 33" descr="медаль.jpg"/>
          <p:cNvPicPr>
            <a:picLocks noChangeAspect="1"/>
          </p:cNvPicPr>
          <p:nvPr/>
        </p:nvPicPr>
        <p:blipFill>
          <a:blip r:embed="rId12" cstate="print"/>
          <a:srcRect l="22726"/>
          <a:stretch>
            <a:fillRect/>
          </a:stretch>
        </p:blipFill>
        <p:spPr>
          <a:xfrm>
            <a:off x="142843" y="3500438"/>
            <a:ext cx="1082905" cy="93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170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714488"/>
            <a:ext cx="8358246" cy="646331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Bookman Old Style" pitchFamily="18" charset="0"/>
              </a:rPr>
              <a:t>Ознакомительные занятия (школа);</a:t>
            </a:r>
          </a:p>
          <a:p>
            <a:r>
              <a:rPr lang="ru-RU" dirty="0" smtClean="0">
                <a:latin typeface="Bookman Old Style" pitchFamily="18" charset="0"/>
              </a:rPr>
              <a:t>-Практические занятия с наставником ( колледж, предприятие);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2500306"/>
            <a:ext cx="1928826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Нормативно-правовая база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2500306"/>
            <a:ext cx="2143140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Методическое сопровождение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2500306"/>
            <a:ext cx="1928826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Интеграция ресурсов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" name="Рисунок 9" descr="IMG_20190129_113059_BURST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339702"/>
            <a:ext cx="2428892" cy="1821669"/>
          </a:xfrm>
          <a:prstGeom prst="rect">
            <a:avLst/>
          </a:prstGeom>
        </p:spPr>
      </p:pic>
      <p:pic>
        <p:nvPicPr>
          <p:cNvPr id="11" name="Рисунок 10" descr="IMG_20190129_1133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3464720"/>
            <a:ext cx="2286016" cy="1714512"/>
          </a:xfrm>
          <a:prstGeom prst="rect">
            <a:avLst/>
          </a:prstGeom>
        </p:spPr>
      </p:pic>
      <p:pic>
        <p:nvPicPr>
          <p:cNvPr id="12" name="Рисунок 11" descr="IMG_20190129_1131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429000"/>
            <a:ext cx="2333642" cy="1750232"/>
          </a:xfrm>
          <a:prstGeom prst="rect">
            <a:avLst/>
          </a:prstGeom>
        </p:spPr>
      </p:pic>
      <p:sp>
        <p:nvSpPr>
          <p:cNvPr id="13" name="CustomShape 1"/>
          <p:cNvSpPr/>
          <p:nvPr/>
        </p:nvSpPr>
        <p:spPr>
          <a:xfrm>
            <a:off x="285840" y="428760"/>
            <a:ext cx="2499840" cy="4996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2"/>
          <p:cNvSpPr/>
          <p:nvPr/>
        </p:nvSpPr>
        <p:spPr>
          <a:xfrm>
            <a:off x="2786040" y="142920"/>
            <a:ext cx="5857560" cy="571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3"/>
          <p:cNvSpPr/>
          <p:nvPr/>
        </p:nvSpPr>
        <p:spPr>
          <a:xfrm>
            <a:off x="2786040" y="142920"/>
            <a:ext cx="713880" cy="7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6"/>
          <p:cNvSpPr/>
          <p:nvPr/>
        </p:nvSpPr>
        <p:spPr>
          <a:xfrm>
            <a:off x="357120" y="466920"/>
            <a:ext cx="2856960" cy="455400"/>
          </a:xfrm>
          <a:prstGeom prst="rect">
            <a:avLst/>
          </a:prstGeom>
          <a:noFill/>
          <a:ln>
            <a:noFill/>
          </a:ln>
          <a:effectLst>
            <a:outerShdw blurRad="215900" dist="38100" dir="2700000" algn="tl" rotWithShape="0">
              <a:srgbClr val="000000">
                <a:alpha val="74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200" b="1" strike="noStrike" spc="-1" dirty="0">
                <a:solidFill>
                  <a:srgbClr val="F2F2F2"/>
                </a:solidFill>
                <a:latin typeface="Constantia"/>
              </a:rPr>
              <a:t>ТОГБПОУ «Железнодорожный колледж им. В.М. Баранова»</a:t>
            </a:r>
            <a:r>
              <a:rPr lang="ru-RU" sz="1200" b="0" strike="noStrike" spc="-1" dirty="0">
                <a:solidFill>
                  <a:srgbClr val="F2F2F2"/>
                </a:solidFill>
                <a:latin typeface="Constantia"/>
              </a:rPr>
              <a:t> 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17" name="CustomShape 7"/>
          <p:cNvSpPr/>
          <p:nvPr/>
        </p:nvSpPr>
        <p:spPr>
          <a:xfrm>
            <a:off x="3253680" y="146160"/>
            <a:ext cx="5431320" cy="577440"/>
          </a:xfrm>
          <a:prstGeom prst="rect">
            <a:avLst/>
          </a:prstGeom>
          <a:noFill/>
          <a:ln w="9360">
            <a:noFill/>
          </a:ln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Всероссийский конкурс практик профессиональной</a:t>
            </a:r>
            <a:endParaRPr lang="ru-RU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F2F2F2"/>
                </a:solidFill>
                <a:latin typeface="Constantia"/>
              </a:rPr>
              <a:t>ориентации школьников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8" name="CustomShape 4"/>
          <p:cNvSpPr/>
          <p:nvPr/>
        </p:nvSpPr>
        <p:spPr>
          <a:xfrm>
            <a:off x="285720" y="1142984"/>
            <a:ext cx="8357760" cy="3646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srgbClr val="000000">
                <a:alpha val="6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2F2F2"/>
                </a:solidFill>
                <a:latin typeface="Constantia"/>
              </a:rPr>
              <a:t>         </a:t>
            </a:r>
            <a:r>
              <a:rPr lang="ru-RU" b="1" spc="-1" dirty="0" smtClean="0">
                <a:solidFill>
                  <a:srgbClr val="F2F2F2"/>
                </a:solidFill>
                <a:latin typeface="Constantia"/>
              </a:rPr>
              <a:t>Организация и проведение профессиональных проб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20" name="Рисунок 19" descr="Маршрутная книжка (1)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14480" y="5357826"/>
            <a:ext cx="1794323" cy="1386522"/>
          </a:xfrm>
          <a:prstGeom prst="rect">
            <a:avLst/>
          </a:prstGeom>
        </p:spPr>
      </p:pic>
      <p:pic>
        <p:nvPicPr>
          <p:cNvPr id="21" name="Рисунок 20" descr="приказ о реализации профпроб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3306" y="5286388"/>
            <a:ext cx="1143008" cy="1479186"/>
          </a:xfrm>
          <a:prstGeom prst="rect">
            <a:avLst/>
          </a:prstGeom>
        </p:spPr>
      </p:pic>
      <p:pic>
        <p:nvPicPr>
          <p:cNvPr id="22" name="Рисунок 21" descr="Конкурс 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2066" y="5286388"/>
            <a:ext cx="1071570" cy="1471202"/>
          </a:xfrm>
          <a:prstGeom prst="rect">
            <a:avLst/>
          </a:prstGeom>
        </p:spPr>
      </p:pic>
      <p:pic>
        <p:nvPicPr>
          <p:cNvPr id="23" name="Рисунок 22" descr="Конкурс 00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57950" y="5286388"/>
            <a:ext cx="1071570" cy="147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8875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2015</TotalTime>
  <Words>346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dc:description/>
  <cp:lastModifiedBy>Admin</cp:lastModifiedBy>
  <cp:revision>214</cp:revision>
  <dcterms:created xsi:type="dcterms:W3CDTF">2017-12-06T07:04:31Z</dcterms:created>
  <dcterms:modified xsi:type="dcterms:W3CDTF">2019-01-30T09:04:54Z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